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56" r:id="rId7"/>
    <p:sldMasterId id="2147483768" r:id="rId8"/>
    <p:sldMasterId id="2147483780" r:id="rId9"/>
    <p:sldMasterId id="2147483792" r:id="rId10"/>
    <p:sldMasterId id="2147483804" r:id="rId11"/>
    <p:sldMasterId id="2147483816" r:id="rId12"/>
  </p:sldMasterIdLst>
  <p:sldIdLst>
    <p:sldId id="267" r:id="rId13"/>
    <p:sldId id="276" r:id="rId14"/>
    <p:sldId id="270" r:id="rId15"/>
    <p:sldId id="271" r:id="rId16"/>
    <p:sldId id="278" r:id="rId17"/>
    <p:sldId id="272" r:id="rId18"/>
    <p:sldId id="279" r:id="rId19"/>
    <p:sldId id="273" r:id="rId20"/>
    <p:sldId id="274" r:id="rId21"/>
    <p:sldId id="275" r:id="rId22"/>
    <p:sldId id="280" r:id="rId23"/>
    <p:sldId id="284" r:id="rId24"/>
    <p:sldId id="268" r:id="rId25"/>
    <p:sldId id="295" r:id="rId26"/>
    <p:sldId id="296" r:id="rId27"/>
    <p:sldId id="297" r:id="rId28"/>
    <p:sldId id="269" r:id="rId29"/>
    <p:sldId id="282" r:id="rId30"/>
    <p:sldId id="288" r:id="rId31"/>
    <p:sldId id="289" r:id="rId32"/>
    <p:sldId id="266" r:id="rId33"/>
    <p:sldId id="263" r:id="rId34"/>
    <p:sldId id="290" r:id="rId35"/>
    <p:sldId id="301" r:id="rId36"/>
    <p:sldId id="292" r:id="rId37"/>
    <p:sldId id="293" r:id="rId38"/>
    <p:sldId id="287" r:id="rId39"/>
    <p:sldId id="298" r:id="rId4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6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60" autoAdjust="0"/>
    <p:restoredTop sz="94660"/>
  </p:normalViewPr>
  <p:slideViewPr>
    <p:cSldViewPr snapToGrid="0">
      <p:cViewPr varScale="1">
        <p:scale>
          <a:sx n="96" d="100"/>
          <a:sy n="96" d="100"/>
        </p:scale>
        <p:origin x="28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2021. 03. 11.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3679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2021. 03. 11.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18862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3114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109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20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8926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2228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4071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1423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4417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0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270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2021. 03. 11.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07871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7632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69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56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37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40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4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16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5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20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014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3428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80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25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1645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673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722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7917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1526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2884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79953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699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64415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9936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86573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61535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2413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42844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3737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3394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721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736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042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51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954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193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790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2021. 03. 11.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4082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692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7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969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609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379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417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847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5739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70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447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2021. 03. 11.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4833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440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190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101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2021. 03. 11.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30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2021. 03. 11.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17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2021. 03. 11.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9944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2611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384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2021. 03. 11.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296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2021. 03. 11.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3484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2021. 03. 11.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56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2021. 03. 11.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5954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2021. 03. 11.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986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2021. 03. 11.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188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2021. 03. 11.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3463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2021. 03. 11.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367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2021. 03. 11.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841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801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5644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60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7989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364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2021. 03. 11.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68659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026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6512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981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1594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5361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108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7465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4889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9692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758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2021. 03. 11.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69587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3741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031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4457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4561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428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0707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2328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1367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3440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4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2021. 03. 11.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56494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0815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673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625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731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1922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9698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7324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7232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1426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66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2021. 03. 11.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71058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4046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986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4693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8954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8140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5891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196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180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9962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492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2021. 03. 11.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55732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8681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5648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0369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7937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9974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208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6570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7621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1301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30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D3FF4-44F4-4E5E-B614-625662372936}" type="datetimeFigureOut">
              <a:rPr lang="hu-HU" smtClean="0"/>
              <a:t>2021. 03. 11.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414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18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4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31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21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63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2021. 03. 11.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015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30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80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2021. 03. 11.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78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72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87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2021. 03. 11.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3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67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69.png"/><Relationship Id="rId4" Type="http://schemas.openxmlformats.org/officeDocument/2006/relationships/image" Target="../media/image66.png"/><Relationship Id="rId9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xabay.hu/" TargetMode="External"/><Relationship Id="rId2" Type="http://schemas.openxmlformats.org/officeDocument/2006/relationships/hyperlink" Target="http://www.unsplash.com/" TargetMode="External"/><Relationship Id="rId1" Type="http://schemas.openxmlformats.org/officeDocument/2006/relationships/slideLayout" Target="../slideLayouts/slideLayout123.xml"/><Relationship Id="rId4" Type="http://schemas.openxmlformats.org/officeDocument/2006/relationships/hyperlink" Target="http://www.refpedi.hu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176270" y="176270"/>
            <a:ext cx="5511959" cy="3650338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</a:t>
            </a: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Szeretettel köszöntjük az érdeklődő</a:t>
            </a:r>
            <a:r>
              <a:rPr kumimoji="0" lang="hu-HU" altLang="hu-HU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szülőket és gyermekeket</a:t>
            </a: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173" y="36110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3044352" y="4098275"/>
            <a:ext cx="9021162" cy="2595503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Ebben a PPT-</a:t>
            </a:r>
            <a:r>
              <a:rPr kumimoji="0" lang="hu-HU" altLang="hu-HU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szeretnénk megismertetni</a:t>
            </a:r>
            <a:r>
              <a:rPr kumimoji="0" lang="hu-HU" altLang="hu-HU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családjaikat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református hittanórák néhány</a:t>
            </a:r>
            <a:r>
              <a:rPr kumimoji="0" lang="hu-HU" altLang="hu-HU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jellemzőjével!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sz="3600" baseline="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2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48515" y="1691222"/>
            <a:ext cx="8075240" cy="9795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hu-HU" sz="3600" b="1" dirty="0"/>
              <a:t>A </a:t>
            </a:r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református hit- és erkölcstan összhangban van más tantárgyakkal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69306" y="2896275"/>
            <a:ext cx="9613703" cy="3208897"/>
          </a:xfrm>
        </p:spPr>
        <p:txBody>
          <a:bodyPr/>
          <a:lstStyle/>
          <a:p>
            <a:endParaRPr lang="hu-HU" dirty="0" smtClean="0"/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feladatgyűjtemények és tankönyvek az adott évfolyam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magyar nyelv- és irodalom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tananyagához is kapcsolódnak. 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egyháztörténeti ismeretek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adott évfolyamon tanult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történelem elmélyítését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segítik elő 5-8. évfolyamon.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Előkerülnek olyan témák, melyek az önismerethez, családi életre neveléshez és az etika területéhez tartoznak.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lipszis 3"/>
          <p:cNvSpPr/>
          <p:nvPr/>
        </p:nvSpPr>
        <p:spPr>
          <a:xfrm>
            <a:off x="107576" y="108829"/>
            <a:ext cx="5147187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Kapcsolódások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486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7613" y="2143229"/>
            <a:ext cx="10083458" cy="1482725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dirty="0" smtClean="0"/>
              <a:t>Mi történik egy hittanórán?</a:t>
            </a:r>
            <a:endParaRPr lang="hu-HU" dirty="0"/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1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227010" y="2827931"/>
            <a:ext cx="6838336" cy="34808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évfolyam: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beiratkozáskor kitölteni az adatlapot és bejelölni a református hit- és erkölcstant.</a:t>
            </a:r>
          </a:p>
          <a:p>
            <a:r>
              <a:rPr lang="hu-HU" sz="2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2-7. 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évfolyam: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ha nem szeretnének változtatni, nem kell semmit tenniük. </a:t>
            </a:r>
            <a:endParaRPr lang="hu-HU" sz="28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változtatni szeretnének: május 20-ig írásban kell az iskola vezetősége felé jelezni a szándékot. </a:t>
            </a: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Ötszög 5"/>
          <p:cNvSpPr/>
          <p:nvPr/>
        </p:nvSpPr>
        <p:spPr>
          <a:xfrm>
            <a:off x="7263436" y="4306529"/>
            <a:ext cx="4837469" cy="2227006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következő diákon gyermekeknek szóló anyagok találhatók.</a:t>
            </a:r>
          </a:p>
          <a:p>
            <a:pPr algn="ctr"/>
            <a:endParaRPr lang="hu-HU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Kérjük a szülők segítségét az olvasásban. </a:t>
            </a:r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388374" y="638893"/>
            <a:ext cx="8342671" cy="126364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Teendők református hit- és erkölcstan </a:t>
            </a:r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tantárgy választása </a:t>
            </a:r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esetén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74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66" y="1005887"/>
            <a:ext cx="9010669" cy="6248942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525" y="49122"/>
            <a:ext cx="3311965" cy="248786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8696" y="2462693"/>
            <a:ext cx="3933778" cy="439530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/>
          <a:srcRect l="3837" t="3415" r="15430"/>
          <a:stretch/>
        </p:blipFill>
        <p:spPr>
          <a:xfrm>
            <a:off x="9389342" y="2274785"/>
            <a:ext cx="2689168" cy="453596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390900" y="5951633"/>
            <a:ext cx="47243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megismerjük egymást.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390900" y="5247201"/>
            <a:ext cx="43776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K</a:t>
            </a:r>
            <a:r>
              <a:rPr kumimoji="0" lang="hu-HU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özösen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játszunk és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3390900" y="3223578"/>
            <a:ext cx="63979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A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Bibliából megismerjük Istent.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3390900" y="3927216"/>
            <a:ext cx="46116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I</a:t>
            </a:r>
            <a:r>
              <a:rPr kumimoji="0" lang="hu-HU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mádkozunk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Istenhez.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3390900" y="4542769"/>
            <a:ext cx="66675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Bibliai történeteket tanulunk.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514745" y="246702"/>
            <a:ext cx="5391303" cy="1600438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b="1" dirty="0" smtClean="0">
                <a:latin typeface="Arial" panose="020B0604020202020204"/>
              </a:rPr>
              <a:t>Isten hozott a hittanórán!</a:t>
            </a:r>
            <a:endParaRPr kumimoji="0" lang="hu-HU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82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1000727" y="518013"/>
            <a:ext cx="10190547" cy="2160601"/>
            <a:chOff x="1010836" y="518013"/>
            <a:chExt cx="10190547" cy="2160601"/>
          </a:xfrm>
        </p:grpSpPr>
        <p:pic>
          <p:nvPicPr>
            <p:cNvPr id="5" name="Kép 4"/>
            <p:cNvPicPr>
              <a:picLocks noChangeAspect="1"/>
            </p:cNvPicPr>
            <p:nvPr/>
          </p:nvPicPr>
          <p:blipFill rotWithShape="1">
            <a:blip r:embed="rId2"/>
            <a:srcRect l="1077" t="887" r="2783" b="-887"/>
            <a:stretch/>
          </p:blipFill>
          <p:spPr>
            <a:xfrm>
              <a:off x="1010836" y="518013"/>
              <a:ext cx="2160000" cy="2160000"/>
            </a:xfrm>
            <a:prstGeom prst="rect">
              <a:avLst/>
            </a:prstGeom>
          </p:spPr>
        </p:pic>
        <p:pic>
          <p:nvPicPr>
            <p:cNvPr id="7" name="Kép 6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7685" y="518614"/>
              <a:ext cx="2160000" cy="2160000"/>
            </a:xfrm>
            <a:prstGeom prst="rect">
              <a:avLst/>
            </a:prstGeom>
          </p:spPr>
        </p:pic>
        <p:pic>
          <p:nvPicPr>
            <p:cNvPr id="9" name="Kép 8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4534" y="518614"/>
              <a:ext cx="2160000" cy="2159399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41383" y="518614"/>
              <a:ext cx="2160000" cy="2160000"/>
            </a:xfrm>
            <a:prstGeom prst="rect">
              <a:avLst/>
            </a:prstGeom>
          </p:spPr>
        </p:pic>
      </p:grpSp>
      <p:grpSp>
        <p:nvGrpSpPr>
          <p:cNvPr id="3" name="Csoportba foglalás 2"/>
          <p:cNvGrpSpPr/>
          <p:nvPr/>
        </p:nvGrpSpPr>
        <p:grpSpPr>
          <a:xfrm>
            <a:off x="1000727" y="3168176"/>
            <a:ext cx="10190547" cy="2160000"/>
            <a:chOff x="1010836" y="3168176"/>
            <a:chExt cx="10190547" cy="2160000"/>
          </a:xfrm>
        </p:grpSpPr>
        <p:pic>
          <p:nvPicPr>
            <p:cNvPr id="12" name="Kép 11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0836" y="31681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79900" y="3168176"/>
              <a:ext cx="2161576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64534" y="3168176"/>
              <a:ext cx="2160000" cy="2160000"/>
            </a:xfrm>
            <a:prstGeom prst="rect">
              <a:avLst/>
            </a:prstGeom>
          </p:spPr>
        </p:pic>
        <p:pic>
          <p:nvPicPr>
            <p:cNvPr id="15" name="Kép 14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41383" y="3168176"/>
              <a:ext cx="2160000" cy="2160000"/>
            </a:xfrm>
            <a:prstGeom prst="rect">
              <a:avLst/>
            </a:prstGeom>
          </p:spPr>
        </p:pic>
      </p:grpSp>
      <p:sp>
        <p:nvSpPr>
          <p:cNvPr id="11" name="Szövegdoboz 10"/>
          <p:cNvSpPr txBox="1"/>
          <p:nvPr/>
        </p:nvSpPr>
        <p:spPr>
          <a:xfrm>
            <a:off x="1036579" y="5494274"/>
            <a:ext cx="10118843" cy="1191816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142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1002085" y="627282"/>
            <a:ext cx="10187831" cy="2160000"/>
            <a:chOff x="967791" y="627282"/>
            <a:chExt cx="10187831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7791" y="627282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0693" y="627282"/>
              <a:ext cx="2158478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4242" y="627282"/>
              <a:ext cx="2160000" cy="2160000"/>
            </a:xfrm>
            <a:prstGeom prst="rect">
              <a:avLst/>
            </a:prstGeom>
          </p:spPr>
        </p:pic>
        <p:pic>
          <p:nvPicPr>
            <p:cNvPr id="8" name="Kép 7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95622" y="627282"/>
              <a:ext cx="2160000" cy="2160000"/>
            </a:xfrm>
            <a:prstGeom prst="rect">
              <a:avLst/>
            </a:prstGeom>
          </p:spPr>
        </p:pic>
      </p:grpSp>
      <p:sp>
        <p:nvSpPr>
          <p:cNvPr id="13" name="Szövegdoboz 12"/>
          <p:cNvSpPr txBox="1"/>
          <p:nvPr/>
        </p:nvSpPr>
        <p:spPr>
          <a:xfrm>
            <a:off x="1036579" y="5681207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1002085" y="3213922"/>
            <a:ext cx="10187831" cy="2160000"/>
            <a:chOff x="967791" y="3213922"/>
            <a:chExt cx="10187831" cy="2160000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44242" y="3213922"/>
              <a:ext cx="2161598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20693" y="3213922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95622" y="3213922"/>
              <a:ext cx="2160000" cy="2160000"/>
            </a:xfrm>
            <a:prstGeom prst="rect">
              <a:avLst/>
            </a:prstGeom>
          </p:spPr>
        </p:pic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7791" y="3215751"/>
              <a:ext cx="2158171" cy="2158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264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doboz 11"/>
          <p:cNvSpPr txBox="1"/>
          <p:nvPr/>
        </p:nvSpPr>
        <p:spPr>
          <a:xfrm>
            <a:off x="965319" y="5659173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Csoportba foglalás 2"/>
          <p:cNvGrpSpPr/>
          <p:nvPr/>
        </p:nvGrpSpPr>
        <p:grpSpPr>
          <a:xfrm>
            <a:off x="926081" y="3134649"/>
            <a:ext cx="10339839" cy="2160000"/>
            <a:chOff x="965319" y="3283376"/>
            <a:chExt cx="10339839" cy="2160000"/>
          </a:xfrm>
        </p:grpSpPr>
        <p:pic>
          <p:nvPicPr>
            <p:cNvPr id="8" name="Kép 7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5319" y="3283376"/>
              <a:ext cx="2160000" cy="2160000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8545" y="3283376"/>
              <a:ext cx="2160000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5158" y="32833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91932" y="3283376"/>
              <a:ext cx="2160000" cy="2160000"/>
            </a:xfrm>
            <a:prstGeom prst="rect">
              <a:avLst/>
            </a:prstGeom>
          </p:spPr>
        </p:pic>
      </p:grpSp>
      <p:grpSp>
        <p:nvGrpSpPr>
          <p:cNvPr id="2" name="Csoportba foglalás 1"/>
          <p:cNvGrpSpPr/>
          <p:nvPr/>
        </p:nvGrpSpPr>
        <p:grpSpPr>
          <a:xfrm>
            <a:off x="926081" y="610125"/>
            <a:ext cx="10339839" cy="2160000"/>
            <a:chOff x="965319" y="764361"/>
            <a:chExt cx="10339839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5319" y="764361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91932" y="764361"/>
              <a:ext cx="2160000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18545" y="764361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45158" y="764361"/>
              <a:ext cx="2160000" cy="21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4034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220381" y="239350"/>
            <a:ext cx="7751238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hittanórán</a:t>
            </a:r>
            <a:r>
              <a:rPr kumimoji="0" lang="hu-HU" altLang="hu-H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ismerkedünk Istennel és egymással.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Gyakran mondjuk ezeket az imádságokat.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819" y="2677099"/>
            <a:ext cx="1772755" cy="286304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clrChange>
              <a:clrFrom>
                <a:srgbClr val="F58221"/>
              </a:clrFrom>
              <a:clrTo>
                <a:srgbClr val="F582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5" y="1942387"/>
            <a:ext cx="4728115" cy="482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/>
          </p:cNvPicPr>
          <p:nvPr/>
        </p:nvPicPr>
        <p:blipFill>
          <a:blip r:embed="rId4">
            <a:clrChange>
              <a:clrFrom>
                <a:srgbClr val="A2D7B4"/>
              </a:clrFrom>
              <a:clrTo>
                <a:srgbClr val="A2D7B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5344" y="1942387"/>
            <a:ext cx="4726800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52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317357" y="386170"/>
            <a:ext cx="4444564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Azt az imádságot is mondjuk, amit Jézus tanított a tanítványainak.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119" y="211969"/>
            <a:ext cx="1563762" cy="2525512"/>
          </a:xfrm>
          <a:prstGeom prst="rect">
            <a:avLst/>
          </a:prstGeom>
        </p:spPr>
      </p:pic>
      <p:sp>
        <p:nvSpPr>
          <p:cNvPr id="11" name="Tekercs vízszintesen 10"/>
          <p:cNvSpPr/>
          <p:nvPr/>
        </p:nvSpPr>
        <p:spPr>
          <a:xfrm>
            <a:off x="1350795" y="2415539"/>
            <a:ext cx="9490411" cy="4321276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 Atyánk, aki a mennyekben vagy.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Szenteltessék meg a te neved, jöjjön el a te országod,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legyen meg a te akaratod, amint a mennyben úgy a földön is.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Mindennapi kenyerünket add meg nekünk ma,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bocsásd meg vétkeinket, minképpen mi is megbocsátunk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az ellenünk vétkezőknek.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ne vigy minket kísértésbe, de szabadíts meg a gonosztól,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Mert Tiéd az ország, a hatalom, és a dicsőség</a:t>
            </a:r>
            <a:r>
              <a:rPr lang="hu-HU" sz="2000" b="1" dirty="0">
                <a:solidFill>
                  <a:schemeClr val="tx1"/>
                </a:solidFill>
                <a:latin typeface="Arial" panose="020B0604020202020204"/>
              </a:rPr>
              <a:t>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 mindörökké.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						Ámen. </a:t>
            </a:r>
          </a:p>
        </p:txBody>
      </p:sp>
      <p:sp>
        <p:nvSpPr>
          <p:cNvPr id="12" name="Szövegdoboz 11"/>
          <p:cNvSpPr txBox="1">
            <a:spLocks noChangeArrowheads="1"/>
          </p:cNvSpPr>
          <p:nvPr/>
        </p:nvSpPr>
        <p:spPr bwMode="auto">
          <a:xfrm>
            <a:off x="7416773" y="386170"/>
            <a:ext cx="4444564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Gyakran a saját </a:t>
            </a:r>
            <a:r>
              <a:rPr lang="hu-HU" altLang="hu-HU" sz="28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szavainkkal</a:t>
            </a: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 is megszólítjuk Istent.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0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6360487" y="3512251"/>
            <a:ext cx="5563497" cy="3314522"/>
            <a:chOff x="7199026" y="3462293"/>
            <a:chExt cx="5563497" cy="3314522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7" name="Lekerekített téglalap 46"/>
            <p:cNvSpPr/>
            <p:nvPr/>
          </p:nvSpPr>
          <p:spPr>
            <a:xfrm>
              <a:off x="7199026" y="3857915"/>
              <a:ext cx="4441754" cy="2584717"/>
            </a:xfrm>
            <a:prstGeom prst="roundRect">
              <a:avLst>
                <a:gd name="adj" fmla="val 17820"/>
              </a:avLst>
            </a:prstGeom>
            <a:solidFill>
              <a:srgbClr val="FBFB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ÜNNEPELJÜNK EGYÜTT!</a:t>
              </a:r>
            </a:p>
          </p:txBody>
        </p:sp>
        <p:pic>
          <p:nvPicPr>
            <p:cNvPr id="27" name="Kép 2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260" r="30379"/>
            <a:stretch/>
          </p:blipFill>
          <p:spPr>
            <a:xfrm>
              <a:off x="10176413" y="3462293"/>
              <a:ext cx="2586110" cy="3314522"/>
            </a:xfrm>
            <a:prstGeom prst="rect">
              <a:avLst/>
            </a:prstGeom>
          </p:spPr>
        </p:pic>
      </p:grpSp>
      <p:grpSp>
        <p:nvGrpSpPr>
          <p:cNvPr id="36" name="Csoportba foglalás 35"/>
          <p:cNvGrpSpPr/>
          <p:nvPr/>
        </p:nvGrpSpPr>
        <p:grpSpPr>
          <a:xfrm>
            <a:off x="961151" y="-75757"/>
            <a:ext cx="4783942" cy="2881623"/>
            <a:chOff x="1646356" y="1709401"/>
            <a:chExt cx="4783942" cy="3970437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28" name="Lekerekített téglalap 27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KEZDETBEN</a:t>
              </a:r>
              <a:endPara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19" t="6792" r="22385" b="7237"/>
            <a:stretch/>
          </p:blipFill>
          <p:spPr>
            <a:xfrm>
              <a:off x="5030043" y="1709401"/>
              <a:ext cx="1400255" cy="3970437"/>
            </a:xfrm>
            <a:prstGeom prst="rect">
              <a:avLst/>
            </a:prstGeom>
          </p:spPr>
        </p:pic>
      </p:grpSp>
      <p:grpSp>
        <p:nvGrpSpPr>
          <p:cNvPr id="42" name="Csoportba foglalás 41"/>
          <p:cNvGrpSpPr/>
          <p:nvPr/>
        </p:nvGrpSpPr>
        <p:grpSpPr>
          <a:xfrm>
            <a:off x="1028221" y="3753841"/>
            <a:ext cx="4934378" cy="2997054"/>
            <a:chOff x="3807372" y="5005170"/>
            <a:chExt cx="4934378" cy="2997054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1" name="Lekerekített téglalap 40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chemeClr val="accent1">
                <a:lumMod val="75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ÉS ÉN</a:t>
              </a:r>
              <a:endPara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8" name="Kép 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035" t="11990" r="24229" b="17294"/>
            <a:stretch/>
          </p:blipFill>
          <p:spPr>
            <a:xfrm>
              <a:off x="6488151" y="5005170"/>
              <a:ext cx="2253599" cy="2997054"/>
            </a:xfrm>
            <a:prstGeom prst="rect">
              <a:avLst/>
            </a:prstGeom>
          </p:spPr>
        </p:pic>
      </p:grpSp>
      <p:grpSp>
        <p:nvGrpSpPr>
          <p:cNvPr id="45" name="Csoportba foglalás 44"/>
          <p:cNvGrpSpPr/>
          <p:nvPr/>
        </p:nvGrpSpPr>
        <p:grpSpPr>
          <a:xfrm>
            <a:off x="6360487" y="-207785"/>
            <a:ext cx="5563497" cy="3238726"/>
            <a:chOff x="794050" y="-2705154"/>
            <a:chExt cx="5563497" cy="3238726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4" name="Lekerekített téglalap 43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JÉZUSNAK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HATALMA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VAN</a:t>
              </a:r>
            </a:p>
          </p:txBody>
        </p:sp>
        <p:pic>
          <p:nvPicPr>
            <p:cNvPr id="16" name="Kép 1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064" t="10778" r="22188" b="4568"/>
            <a:stretch/>
          </p:blipFill>
          <p:spPr>
            <a:xfrm>
              <a:off x="3806581" y="-2705154"/>
              <a:ext cx="2550966" cy="3238726"/>
            </a:xfrm>
            <a:prstGeom prst="rect">
              <a:avLst/>
            </a:prstGeom>
            <a:effectLst/>
          </p:spPr>
        </p:pic>
      </p:grp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544218" y="1957616"/>
            <a:ext cx="2208566" cy="1037645"/>
          </a:xfrm>
          <a:prstGeom prst="rect">
            <a:avLst/>
          </a:prstGeom>
        </p:spPr>
      </p:pic>
      <p:sp>
        <p:nvSpPr>
          <p:cNvPr id="24" name="Lekerekített téglalap 23"/>
          <p:cNvSpPr/>
          <p:nvPr/>
        </p:nvSpPr>
        <p:spPr>
          <a:xfrm>
            <a:off x="2224948" y="3021926"/>
            <a:ext cx="7848600" cy="828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Első osztályban erről</a:t>
            </a:r>
            <a:r>
              <a:rPr kumimoji="0" lang="hu-HU" sz="2800" b="0" i="0" u="none" strike="noStrike" kern="1200" cap="none" spc="0" normalizeH="0" noProof="0" dirty="0" smtClean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négy nagy témáról tanulunk…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32D91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96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30942" y="765175"/>
            <a:ext cx="11661058" cy="21605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Kedves Szülő! Kérjük, hogy a PPT utolsó diáit a gyermekével együtt nézze meg! </a:t>
            </a:r>
            <a:endParaRPr lang="hu-HU" sz="3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Alcím 2"/>
          <p:cNvSpPr>
            <a:spLocks noGrp="1"/>
          </p:cNvSpPr>
          <p:nvPr>
            <p:ph type="subTitle" idx="1"/>
          </p:nvPr>
        </p:nvSpPr>
        <p:spPr>
          <a:xfrm>
            <a:off x="2208214" y="3789363"/>
            <a:ext cx="7488237" cy="2735262"/>
          </a:xfrm>
        </p:spPr>
        <p:txBody>
          <a:bodyPr>
            <a:normAutofit fontScale="92500" lnSpcReduction="20000"/>
          </a:bodyPr>
          <a:lstStyle/>
          <a:p>
            <a:pPr eaLnBrk="1" hangingPunct="1"/>
            <a:endParaRPr lang="hu-HU" altLang="hu-HU" sz="2800" dirty="0" smtClean="0">
              <a:solidFill>
                <a:srgbClr val="898989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Egyházközség </a:t>
            </a:r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neve: </a:t>
            </a:r>
            <a:endParaRPr lang="hu-HU" altLang="hu-HU" sz="2800" dirty="0" smtClean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Budapest-Rákospalota-Újvárosi Református Egyházközség</a:t>
            </a:r>
            <a:endParaRPr lang="hu-HU" altLang="hu-HU" sz="2800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hu-HU" altLang="hu-HU" sz="2800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Hittanoktatást végzi: </a:t>
            </a:r>
            <a:endParaRPr lang="hu-HU" altLang="hu-HU" sz="2800" dirty="0" smtClean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Lénárd Zsuzsanna és Szabó Sándor Péter</a:t>
            </a:r>
            <a:endParaRPr lang="hu-HU" altLang="hu-HU" sz="2800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6909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4452079"/>
            <a:ext cx="12192000" cy="2203554"/>
          </a:xfrm>
          <a:prstGeom prst="rect">
            <a:avLst/>
          </a:prstGeom>
          <a:solidFill>
            <a:srgbClr val="F1D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4528" y1="70927" x2="64528" y2="70927"/>
                        <a14:foregroundMark x1="77358" y1="74436" x2="77358" y2="74436"/>
                        <a14:foregroundMark x1="68679" y1="75689" x2="68679" y2="75689"/>
                        <a14:foregroundMark x1="62264" y1="82957" x2="62264" y2="82957"/>
                        <a14:foregroundMark x1="60755" y1="71429" x2="60755" y2="71429"/>
                        <a14:foregroundMark x1="79245" y1="70927" x2="79245" y2="70927"/>
                        <a14:foregroundMark x1="57736" y1="87469" x2="57736" y2="87469"/>
                        <a14:foregroundMark x1="62264" y1="86717" x2="62264" y2="86717"/>
                        <a14:foregroundMark x1="72830" y1="51378" x2="72830" y2="51378"/>
                        <a14:foregroundMark x1="75094" y1="37093" x2="75094" y2="37093"/>
                        <a14:foregroundMark x1="75094" y1="34837" x2="75094" y2="34837"/>
                        <a14:foregroundMark x1="75094" y1="41103" x2="75094" y2="41103"/>
                        <a14:foregroundMark x1="47925" y1="69925" x2="47925" y2="69925"/>
                        <a14:foregroundMark x1="20000" y1="64411" x2="20000" y2="64411"/>
                        <a14:foregroundMark x1="50189" y1="68922" x2="50189" y2="68922"/>
                        <a14:foregroundMark x1="81509" y1="91479" x2="81509" y2="91479"/>
                        <a14:foregroundMark x1="76226" y1="92732" x2="76226" y2="92732"/>
                        <a14:foregroundMark x1="78113" y1="89223" x2="78113" y2="89223"/>
                        <a14:foregroundMark x1="81509" y1="89223" x2="81509" y2="89223"/>
                        <a14:foregroundMark x1="75094" y1="83709" x2="75094" y2="83709"/>
                        <a14:foregroundMark x1="82264" y1="39348" x2="82264" y2="39348"/>
                        <a14:foregroundMark x1="64906" y1="35840" x2="64906" y2="35840"/>
                        <a14:foregroundMark x1="71698" y1="38596" x2="71698" y2="38596"/>
                        <a14:foregroundMark x1="82264" y1="44612" x2="82264" y2="44612"/>
                        <a14:foregroundMark x1="76226" y1="44612" x2="76226" y2="44612"/>
                        <a14:backgroundMark x1="28679" y1="14286" x2="28679" y2="14286"/>
                        <a14:backgroundMark x1="62264" y1="27318" x2="62264" y2="27318"/>
                      </a14:backgroundRemoval>
                    </a14:imgEffect>
                  </a14:imgLayer>
                </a14:imgProps>
              </a:ext>
            </a:extLst>
          </a:blip>
          <a:srcRect l="12442" t="3286" r="8921" b="3389"/>
          <a:stretch/>
        </p:blipFill>
        <p:spPr>
          <a:xfrm rot="597623" flipH="1">
            <a:off x="828782" y="1390861"/>
            <a:ext cx="3051735" cy="524272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626964" y="1023609"/>
            <a:ext cx="731922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Második osztályban csupa úton lévő emberrel ismerkedtünk meg a Bibliából.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dirty="0" smtClean="0">
                <a:solidFill>
                  <a:srgbClr val="B3880D"/>
                </a:solidFill>
                <a:latin typeface="Arial" panose="020B0604020202020204"/>
              </a:rPr>
              <a:t>Beszélünk a mi útjainkról is.</a:t>
            </a:r>
            <a:endParaRPr kumimoji="0" lang="hu-HU" sz="44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59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abadkézi sokszög 3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31529" y="56250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6" name="Kép 5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497498" y="293833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1180747" y="492041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3921841" y="72519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63896" y="498728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7909926" y="316184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709956" y="102531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cxnSp>
        <p:nvCxnSpPr>
          <p:cNvPr id="25" name="Egyenes összekötő nyíllal 2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nyíllal 47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Szövegdoboz 54"/>
          <p:cNvSpPr txBox="1"/>
          <p:nvPr/>
        </p:nvSpPr>
        <p:spPr>
          <a:xfrm>
            <a:off x="2168013" y="18446"/>
            <a:ext cx="8190828" cy="7067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Bibliai történeteket tanulunk. Például Jézus</a:t>
            </a:r>
            <a:r>
              <a:rPr lang="hu-HU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útjáról.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098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69493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4" name="Kép 3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96658" y="298234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2680437" y="49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2550217" y="114005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70620" y="508705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8198865" y="31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614237" y="125972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6" name="Balra nyíl 15"/>
          <p:cNvSpPr/>
          <p:nvPr/>
        </p:nvSpPr>
        <p:spPr>
          <a:xfrm>
            <a:off x="1490416" y="38622"/>
            <a:ext cx="3139496" cy="1332000"/>
          </a:xfrm>
          <a:prstGeom prst="leftArrow">
            <a:avLst>
              <a:gd name="adj1" fmla="val 50000"/>
              <a:gd name="adj2" fmla="val 38469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Tanított, gyógyított, csodákat tett.</a:t>
            </a:r>
          </a:p>
        </p:txBody>
      </p:sp>
      <p:sp>
        <p:nvSpPr>
          <p:cNvPr id="17" name="Balra nyíl 16"/>
          <p:cNvSpPr/>
          <p:nvPr/>
        </p:nvSpPr>
        <p:spPr>
          <a:xfrm>
            <a:off x="1683121" y="3130242"/>
            <a:ext cx="2392882" cy="1463260"/>
          </a:xfrm>
          <a:prstGeom prst="leftArrow">
            <a:avLst>
              <a:gd name="adj1" fmla="val 50000"/>
              <a:gd name="adj2" fmla="val 35010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Jeruzsálembe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bevonult.</a:t>
            </a:r>
          </a:p>
        </p:txBody>
      </p:sp>
      <p:sp>
        <p:nvSpPr>
          <p:cNvPr id="18" name="Jobbra nyíl 17"/>
          <p:cNvSpPr/>
          <p:nvPr/>
        </p:nvSpPr>
        <p:spPr>
          <a:xfrm>
            <a:off x="169493" y="5404513"/>
            <a:ext cx="2764776" cy="146134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Ünnepi vacsorát tartott.</a:t>
            </a:r>
          </a:p>
        </p:txBody>
      </p:sp>
      <p:sp>
        <p:nvSpPr>
          <p:cNvPr id="19" name="Balra nyíl 18"/>
          <p:cNvSpPr/>
          <p:nvPr/>
        </p:nvSpPr>
        <p:spPr>
          <a:xfrm>
            <a:off x="9189469" y="1715501"/>
            <a:ext cx="2254717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Meghalt és eltemették.</a:t>
            </a:r>
          </a:p>
        </p:txBody>
      </p:sp>
      <p:sp>
        <p:nvSpPr>
          <p:cNvPr id="20" name="Balra nyíl 19"/>
          <p:cNvSpPr/>
          <p:nvPr/>
        </p:nvSpPr>
        <p:spPr>
          <a:xfrm>
            <a:off x="6213969" y="4782342"/>
            <a:ext cx="2539740" cy="1183601"/>
          </a:xfrm>
          <a:prstGeom prst="lef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Letartóztatták.</a:t>
            </a:r>
          </a:p>
        </p:txBody>
      </p:sp>
      <p:sp>
        <p:nvSpPr>
          <p:cNvPr id="21" name="Jobbra nyíl 20"/>
          <p:cNvSpPr/>
          <p:nvPr/>
        </p:nvSpPr>
        <p:spPr>
          <a:xfrm>
            <a:off x="7786154" y="34466"/>
            <a:ext cx="3054699" cy="133200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FELTÁMADT.</a:t>
            </a:r>
          </a:p>
        </p:txBody>
      </p:sp>
      <p:sp>
        <p:nvSpPr>
          <p:cNvPr id="23" name="Jobbra nyíl 22"/>
          <p:cNvSpPr/>
          <p:nvPr/>
        </p:nvSpPr>
        <p:spPr>
          <a:xfrm>
            <a:off x="8724452" y="5882284"/>
            <a:ext cx="1783604" cy="1001806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Elítélték.</a:t>
            </a:r>
          </a:p>
        </p:txBody>
      </p:sp>
      <p:sp>
        <p:nvSpPr>
          <p:cNvPr id="25" name="Balra nyíl 24"/>
          <p:cNvSpPr/>
          <p:nvPr/>
        </p:nvSpPr>
        <p:spPr>
          <a:xfrm>
            <a:off x="4261606" y="1189172"/>
            <a:ext cx="2898731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Megmosta a tanítványok lábát.</a:t>
            </a:r>
          </a:p>
        </p:txBody>
      </p:sp>
      <p:sp>
        <p:nvSpPr>
          <p:cNvPr id="27" name="Jobbra nyíl 26"/>
          <p:cNvSpPr/>
          <p:nvPr/>
        </p:nvSpPr>
        <p:spPr>
          <a:xfrm>
            <a:off x="5871459" y="3218700"/>
            <a:ext cx="2408600" cy="1382387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Szenvedett a kereszten.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5412338" y="152534"/>
            <a:ext cx="1747999" cy="1095864"/>
          </a:xfrm>
          <a:prstGeom prst="rect">
            <a:avLst/>
          </a:prstGeom>
          <a:solidFill>
            <a:srgbClr val="F9C37B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JÉZUS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ÚTJA </a:t>
            </a:r>
          </a:p>
        </p:txBody>
      </p:sp>
    </p:spTree>
    <p:extLst>
      <p:ext uri="{BB962C8B-B14F-4D97-AF65-F5344CB8AC3E}">
        <p14:creationId xmlns:p14="http://schemas.microsoft.com/office/powerpoint/2010/main" val="1540241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203 0.05625 C -0.43177 0.13681 -0.45664 0.37014 -0.43099 0.48866 C -0.42669 0.48843 -0.22292 0.04862 -0.09453 0.12223 C 0.26354 0.29306 -0.47878 0.53635 -0.353 0.78797 C -0.29727 0.96112 -0.16615 0.66389 -0.06237 0.66204 C 0.04088 0.66019 0.41354 0.93797 0.42422 0.83056 C 0.48125 0.73311 0.15586 0.57639 0.12096 0.38033 C 0.11471 0.24792 0.33945 0.10278 0.3875 0.0375 C 0.43555 -0.02824 -0.00365 0.00811 1.66667E-6 -4.07407E-6 " pathEditMode="relative" rAng="0" ptsTypes="AAAAAAAAA">
                                      <p:cBhvr>
                                        <p:cTn id="6" dur="1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17" y="3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5" grpId="0" animBg="1"/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89236" y="71412"/>
            <a:ext cx="10994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Harmadik osztályban Isten szabadító tetteivel ismerkedhetünk</a:t>
            </a: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meg. Például Mózessel és Isten népével az Ígéret Földje felé.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8" name="Kép 3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32" b="80985" l="35977" r="66856"/>
                    </a14:imgEffect>
                  </a14:imgLayer>
                </a14:imgProps>
              </a:ext>
            </a:extLst>
          </a:blip>
          <a:srcRect l="34980" t="15095" r="30458" b="17227"/>
          <a:stretch/>
        </p:blipFill>
        <p:spPr>
          <a:xfrm rot="3453516" flipH="1">
            <a:off x="5830009" y="781598"/>
            <a:ext cx="1710740" cy="3468529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37" name="Kép 3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7" b="92540" l="9947" r="89920"/>
                    </a14:imgEffect>
                  </a14:imgLayer>
                </a14:imgProps>
              </a:ext>
            </a:extLst>
          </a:blip>
          <a:srcRect l="40244" r="29162"/>
          <a:stretch/>
        </p:blipFill>
        <p:spPr>
          <a:xfrm rot="3160752">
            <a:off x="8875234" y="246029"/>
            <a:ext cx="1687607" cy="4118814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785" t="41055" r="-785" b="25304"/>
          <a:stretch/>
        </p:blipFill>
        <p:spPr>
          <a:xfrm rot="19938304">
            <a:off x="4315018" y="3736623"/>
            <a:ext cx="3768547" cy="1700897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42284" t="12016" r="29354" b="12125"/>
          <a:stretch/>
        </p:blipFill>
        <p:spPr>
          <a:xfrm rot="3235740" flipH="1">
            <a:off x="2218238" y="2704483"/>
            <a:ext cx="1306286" cy="2897580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916" t="10772" r="43442" b="10179"/>
          <a:stretch/>
        </p:blipFill>
        <p:spPr>
          <a:xfrm rot="3913815" flipH="1">
            <a:off x="1928443" y="4665621"/>
            <a:ext cx="1207005" cy="2673485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sp>
        <p:nvSpPr>
          <p:cNvPr id="10" name="Szövegdoboz 9"/>
          <p:cNvSpPr txBox="1"/>
          <p:nvPr/>
        </p:nvSpPr>
        <p:spPr>
          <a:xfrm>
            <a:off x="3507474" y="6078661"/>
            <a:ext cx="3725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szavára a keserű vízbe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egy botot dobott. Iható lett.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D54773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175272" y="3166173"/>
            <a:ext cx="243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pusztásban mannát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fürjeket adott.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6668013" y="4893595"/>
            <a:ext cx="2027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a sziklából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vizet fakasztott.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3040398" y="1647584"/>
            <a:ext cx="3158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Tízparancsolatot adott.</a:t>
            </a:r>
          </a:p>
        </p:txBody>
      </p:sp>
      <p:sp>
        <p:nvSpPr>
          <p:cNvPr id="25" name="Szövegdoboz 24"/>
          <p:cNvSpPr txBox="1"/>
          <p:nvPr/>
        </p:nvSpPr>
        <p:spPr>
          <a:xfrm>
            <a:off x="8924533" y="3685295"/>
            <a:ext cx="3158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nép elérkezett az Ígéret Földjének a határához, a tejjel és mézzel folyó földhöz.</a:t>
            </a:r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722" y="142456"/>
            <a:ext cx="981611" cy="97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24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250"/>
                            </p:stCondLst>
                            <p:childTnLst>
                              <p:par>
                                <p:cTn id="7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22" grpId="0"/>
      <p:bldP spid="23" grpId="0"/>
      <p:bldP spid="2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295966" y="228071"/>
            <a:ext cx="49397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dirty="0" smtClean="0">
                <a:solidFill>
                  <a:srgbClr val="B3880D"/>
                </a:solidFill>
                <a:latin typeface="Arial" panose="020B0604020202020204"/>
              </a:rPr>
              <a:t>Negyedik osztályban Istennel mint az életünk királyával ismerkedhetünk meg.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3200" dirty="0" smtClean="0">
              <a:solidFill>
                <a:srgbClr val="B3880D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Ő az, Aki</a:t>
            </a: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 őriz és vezet bennünket.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593" y="-722671"/>
            <a:ext cx="5320739" cy="7138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2982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elhő 8"/>
          <p:cNvSpPr/>
          <p:nvPr/>
        </p:nvSpPr>
        <p:spPr>
          <a:xfrm>
            <a:off x="618519" y="2627523"/>
            <a:ext cx="7616780" cy="2967855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Hatodik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pedig arról, hogy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 Igéje olyan lehet nekünk, mint a legragyogóbb lámpa fénye vagy a tűző napsütés. Világosságot ad nekünk. 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Felhő 9"/>
          <p:cNvSpPr/>
          <p:nvPr/>
        </p:nvSpPr>
        <p:spPr>
          <a:xfrm>
            <a:off x="868734" y="275421"/>
            <a:ext cx="7366565" cy="1798377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Ötödik </a:t>
            </a:r>
            <a:r>
              <a:rPr lang="hu-HU" sz="2400" noProof="0" dirty="0" smtClean="0">
                <a:solidFill>
                  <a:prstClr val="black"/>
                </a:solidFill>
                <a:latin typeface="Arial" panose="020B0604020202020204"/>
              </a:rPr>
              <a:t>osztályban arról tanulunk majd, hogyan segít nekünk Isten egy döntésben.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688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3"/>
          <p:cNvSpPr/>
          <p:nvPr/>
        </p:nvSpPr>
        <p:spPr>
          <a:xfrm>
            <a:off x="348345" y="2403987"/>
            <a:ext cx="6067204" cy="328561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Hetedik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olyan történetekről lesz szó, melyekből láthatjuk, hogyan hív bennünket Isten.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sz="2400" dirty="0">
              <a:solidFill>
                <a:prstClr val="black"/>
              </a:solidFill>
              <a:latin typeface="Arial" panose="020B0604020202020204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smtClean="0">
                <a:solidFill>
                  <a:prstClr val="black"/>
                </a:solidFill>
                <a:latin typeface="Arial" panose="020B0604020202020204"/>
              </a:rPr>
              <a:t>Nyolcadik </a:t>
            </a:r>
            <a:r>
              <a:rPr kumimoji="0" lang="hu-HU" sz="24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pedig arról, hogyan vezet és tanít Igéje által bennünket.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Lekerekített téglalap 2"/>
          <p:cNvSpPr/>
          <p:nvPr/>
        </p:nvSpPr>
        <p:spPr>
          <a:xfrm>
            <a:off x="4248790" y="638979"/>
            <a:ext cx="3525565" cy="147647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Gyere velünk! Járjuk be Istennel együtt ezt az utat!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401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58542" y="194222"/>
            <a:ext cx="8219747" cy="4278094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Kedves Szülők</a:t>
            </a:r>
            <a:r>
              <a:rPr kumimoji="0" lang="hu-HU" altLang="hu-HU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és gyermekek! </a:t>
            </a:r>
            <a:endParaRPr kumimoji="0" lang="hu-HU" altLang="hu-HU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Áldás</a:t>
            </a: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Köszönjük az érdeklődést!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white"/>
                </a:solidFill>
                <a:cs typeface="Arial" panose="020B0604020202020204" pitchFamily="34" charset="0"/>
              </a:rPr>
              <a:t>Szeretettel várjuk gyermekét a református hittanórákon. </a:t>
            </a: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Kérdései esetén a következő elérhetőségen talál meg bennünket: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0548" y="404819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4025472" y="4261720"/>
            <a:ext cx="11646310" cy="2800767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hu-HU" altLang="hu-HU" sz="3600" dirty="0">
                <a:solidFill>
                  <a:prstClr val="white"/>
                </a:solidFill>
                <a:cs typeface="Arial" panose="020B0604020202020204" pitchFamily="34" charset="0"/>
              </a:rPr>
              <a:t>Egyházközség telefonszáma/e-mail címe</a:t>
            </a:r>
            <a:r>
              <a:rPr lang="hu-HU" altLang="hu-HU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: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hu-HU" altLang="hu-HU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lenardzsuzsanna@yahoo.com </a:t>
            </a:r>
            <a:endParaRPr lang="hu-HU" altLang="hu-HU" sz="32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Hittanoktató telefonszáma/ e-mail címe: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06-30-56-34-275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0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403241" y="2458089"/>
            <a:ext cx="10924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„Lábam előtt mécses a Te igéd, ösvényem 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világossága.”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(Zsoltárok 119,105)</a:t>
            </a:r>
          </a:p>
        </p:txBody>
      </p:sp>
      <p:sp>
        <p:nvSpPr>
          <p:cNvPr id="13" name="Téglalap 12"/>
          <p:cNvSpPr/>
          <p:nvPr/>
        </p:nvSpPr>
        <p:spPr>
          <a:xfrm>
            <a:off x="2817435" y="465036"/>
            <a:ext cx="6096000" cy="1323439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Ezzel az Igével</a:t>
            </a:r>
            <a:r>
              <a:rPr kumimoji="0" lang="hu-HU" sz="4000" b="0" i="0" u="none" strike="noStrike" kern="1200" cap="none" spc="0" normalizeH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kívánunk áldást!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855408" y="4560384"/>
            <a:ext cx="10020054" cy="182203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PPT-</a:t>
            </a:r>
            <a:r>
              <a:rPr kumimoji="0" lang="hu-H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felhasznált képek a 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www.unsplash.com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és a 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www.pixabay.hu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internetes oldalon találhatóak és ingyenesen letölthetők!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rajzokat és a grafikákat az RPI munkatársai készítették. Forrás és copyright: RPI, </a:t>
            </a: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www.refpedi.hu</a:t>
            </a: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hu-HU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1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04664"/>
            <a:ext cx="8435280" cy="1728192"/>
          </a:xfrm>
        </p:spPr>
        <p:txBody>
          <a:bodyPr/>
          <a:lstStyle/>
          <a:p>
            <a:r>
              <a:rPr lang="hu-HU" dirty="0" smtClean="0"/>
              <a:t>Hit- és erkölcstan vagy etika?</a:t>
            </a:r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963" y="1580356"/>
            <a:ext cx="1719263" cy="1371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ekerekített téglalap 3"/>
          <p:cNvSpPr/>
          <p:nvPr/>
        </p:nvSpPr>
        <p:spPr>
          <a:xfrm>
            <a:off x="101045" y="2432707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„Mindenkinek </a:t>
            </a:r>
            <a:r>
              <a:rPr lang="hu-HU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értékrendje, csak az a kérdés, hogy milyen életet formálnak.” </a:t>
            </a:r>
          </a:p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(John C</a:t>
            </a:r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Maxwell, keresztyén </a:t>
            </a:r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író)</a:t>
            </a:r>
          </a:p>
        </p:txBody>
      </p:sp>
      <p:sp>
        <p:nvSpPr>
          <p:cNvPr id="8" name="Lekerekített téglalap 7"/>
          <p:cNvSpPr/>
          <p:nvPr/>
        </p:nvSpPr>
        <p:spPr>
          <a:xfrm>
            <a:off x="6209071" y="3846246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református </a:t>
            </a:r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hit- és erkölcstan Isten Igéje alapján maradandó értéket, keresztyén értékrendet közvetít a gyermekek és fiatalok számára.</a:t>
            </a:r>
          </a:p>
          <a:p>
            <a:pPr algn="ctr"/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04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Miért a református hit- és erkölcstan?</a:t>
            </a:r>
            <a:endParaRPr lang="hu-HU" dirty="0"/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76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ím 1"/>
          <p:cNvSpPr>
            <a:spLocks noGrp="1"/>
          </p:cNvSpPr>
          <p:nvPr>
            <p:ph type="title"/>
          </p:nvPr>
        </p:nvSpPr>
        <p:spPr bwMode="auto">
          <a:xfrm>
            <a:off x="1189038" y="280118"/>
            <a:ext cx="6707188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hu-HU" altLang="hu-HU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Istennel: maradandó értékrend, öröm és reménység a tanórákon</a:t>
            </a:r>
          </a:p>
        </p:txBody>
      </p:sp>
      <p:pic>
        <p:nvPicPr>
          <p:cNvPr id="8195" name="Picture 1" descr="\\Ml110\rpi-km\KÉPTÁR_20160205\RPI képtár,2016.02.05\004.Keresztyén gyülekezetek, egyházi élet\Imádság\shutterstock_1764721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13100"/>
            <a:ext cx="2085975" cy="13858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Kép 4" descr="\\Ml110\rpi-km\KÉPTÁR_20160205\RPI képtár,2016.02.05\004.Keresztyén gyülekezetek, egyházi élet\keresztek\shutterstock_1180367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1628775"/>
            <a:ext cx="5040313" cy="3816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Kép 5" descr="\\Ml110\rpi-km\KÉPTÁR_20160205\RPI képtár,2016.02.05\004.Keresztyén gyülekezetek, egyházi élet\Biblia\Biblia (3) TG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2876"/>
            <a:ext cx="1885950" cy="1266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 descr="\\Ml110\rpi-km\KÉPTÁR_20160205\RPI képtár,2016.02.05\004.Keresztyén gyülekezetek, egyházi élet\Biblia\shutterstock_673344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4" y="2708276"/>
            <a:ext cx="2052637" cy="1368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9" name="Picture 3" descr="\\Ml110\rpi-km\KÉPTÁR_20160205\RPI képtár,2016.02.05\004.Keresztyén gyülekezetek, egyházi élet\szimbólumok\Israel B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476250"/>
            <a:ext cx="2076450" cy="1557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4" descr="\\Ml110\rpi-km\KÉPTÁR_20160205\RPI képtár,2016.02.05\001.Embereket tartalmazó képek\gyerekek\éneklő gyerekek_shutterstock_15334127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18" y="5376145"/>
            <a:ext cx="2232281" cy="14128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5" descr="\\Ml110\rpi-km\KÉPTÁR_20160205\RPI képtár,2016.02.05\001.Embereket tartalmazó képek\serdülők, fiatalok\a tanulás lehet jó_shutterstock_14375896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2" y="5157787"/>
            <a:ext cx="2746835" cy="18293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3" descr="C:\Users\Baba\Downloads\shutterstock_14456613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4941889"/>
            <a:ext cx="2613025" cy="174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09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974994" y="319718"/>
            <a:ext cx="10242013" cy="954950"/>
          </a:xfrm>
        </p:spPr>
        <p:txBody>
          <a:bodyPr/>
          <a:lstStyle/>
          <a:p>
            <a:r>
              <a:rPr lang="hu-H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BIBLIA – MŰVELTSÉG </a:t>
            </a:r>
            <a:r>
              <a:rPr lang="hu-HU" sz="4800" b="1" dirty="0">
                <a:latin typeface="Arial" panose="020B0604020202020204" pitchFamily="34" charset="0"/>
                <a:cs typeface="Arial" panose="020B0604020202020204" pitchFamily="34" charset="0"/>
              </a:rPr>
              <a:t>– ÉLMÉNY</a:t>
            </a:r>
          </a:p>
        </p:txBody>
      </p:sp>
      <p:pic>
        <p:nvPicPr>
          <p:cNvPr id="1028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383897"/>
            <a:ext cx="1947514" cy="2932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3.googleusercontent.com/wr7q_8U1OTnvW1siOdeCmX-_rfdd_KmkAeYfC6TJ4ao=w310-h207-p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254" y="3938534"/>
            <a:ext cx="3776946" cy="252202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://mail.reformatus.hu/service/home/~/?auth=co&amp;loc=hu&amp;id=20470&amp;part=2"/>
          <p:cNvSpPr>
            <a:spLocks noChangeAspect="1" noChangeArrowheads="1"/>
          </p:cNvSpPr>
          <p:nvPr/>
        </p:nvSpPr>
        <p:spPr bwMode="auto">
          <a:xfrm>
            <a:off x="1679575" y="-2719388"/>
            <a:ext cx="5067300" cy="56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7" y="1440983"/>
            <a:ext cx="2083935" cy="2331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Egyenes összekötő nyíllal 5"/>
          <p:cNvCxnSpPr/>
          <p:nvPr/>
        </p:nvCxnSpPr>
        <p:spPr>
          <a:xfrm>
            <a:off x="4135075" y="2191766"/>
            <a:ext cx="1685356" cy="15314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4119254" y="2060848"/>
            <a:ext cx="284084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177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altLang="hu-HU" dirty="0" smtClean="0">
                <a:effectLst/>
                <a:latin typeface="Arial" panose="020B0604020202020204" pitchFamily="34" charset="0"/>
              </a:rPr>
              <a:t>Miről szól?</a:t>
            </a:r>
          </a:p>
        </p:txBody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xfrm>
            <a:off x="609599" y="1600201"/>
            <a:ext cx="11159613" cy="4992328"/>
          </a:xfrm>
        </p:spPr>
        <p:txBody>
          <a:bodyPr/>
          <a:lstStyle/>
          <a:p>
            <a:pPr marL="0" indent="0" eaLnBrk="1" hangingPunct="1">
              <a:buNone/>
            </a:pP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Egy változó világban </a:t>
            </a:r>
            <a:r>
              <a:rPr lang="hu-HU" altLang="hu-HU" sz="2800" dirty="0" smtClean="0">
                <a:latin typeface="Arial" panose="020B0604020202020204" pitchFamily="34" charset="0"/>
              </a:rPr>
              <a:t>örök értékeket szeretnénk átadni.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Törekszünk a keresztyén értékrend megismertetésére.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Tudta? A </a:t>
            </a:r>
            <a:r>
              <a:rPr lang="hu-HU" altLang="hu-HU" sz="2800" dirty="0">
                <a:latin typeface="Arial" panose="020B0604020202020204" pitchFamily="34" charset="0"/>
              </a:rPr>
              <a:t>Szentírás ismerete az alapműveltség része.</a:t>
            </a: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Fontosnak tartjuk az életre </a:t>
            </a:r>
            <a:r>
              <a:rPr lang="hu-HU" altLang="hu-HU" sz="2800" dirty="0">
                <a:latin typeface="Arial" panose="020B0604020202020204" pitchFamily="34" charset="0"/>
              </a:rPr>
              <a:t>bátorító </a:t>
            </a:r>
            <a:r>
              <a:rPr lang="hu-HU" altLang="hu-HU" sz="2800" dirty="0" smtClean="0">
                <a:latin typeface="Arial" panose="020B0604020202020204" pitchFamily="34" charset="0"/>
              </a:rPr>
              <a:t>szemléletet.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Törekszünk az élményt jelentő hittanórák tartására.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Isten Igéjét közel vivő, és játékos</a:t>
            </a:r>
            <a:r>
              <a:rPr lang="hu-HU" altLang="hu-HU" sz="2800" dirty="0">
                <a:latin typeface="Arial" panose="020B0604020202020204" pitchFamily="34" charset="0"/>
              </a:rPr>
              <a:t>, gyermekközpontú </a:t>
            </a:r>
            <a:r>
              <a:rPr lang="hu-HU" altLang="hu-HU" sz="2800" dirty="0" smtClean="0">
                <a:latin typeface="Arial" panose="020B0604020202020204" pitchFamily="34" charset="0"/>
              </a:rPr>
              <a:t>megközelítésmóddal szeretnénk szolgálni a gyermekek, fiatalok között. 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endParaRPr lang="hu-HU" altLang="hu-HU" sz="2800" dirty="0">
              <a:latin typeface="Arial" panose="020B0604020202020204" pitchFamily="34" charset="0"/>
            </a:endParaRPr>
          </a:p>
        </p:txBody>
      </p:sp>
      <p:pic>
        <p:nvPicPr>
          <p:cNvPr id="7172" name="Picture 2" descr="C:\Users\Szászi Andrea\Desktop\shutterstock\RPI képek\shutterstock_1041589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562" y="254307"/>
            <a:ext cx="1517650" cy="1544638"/>
          </a:xfrm>
          <a:prstGeom prst="roundRect">
            <a:avLst>
              <a:gd name="adj" fmla="val 859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16232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45675" y="663677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 változó világban </a:t>
            </a:r>
            <a:r>
              <a:rPr lang="hu-HU" sz="4400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maradandó </a:t>
            </a:r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értékekre van szükség.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368711" y="2069190"/>
            <a:ext cx="11253018" cy="4528162"/>
          </a:xfrm>
        </p:spPr>
        <p:txBody>
          <a:bodyPr>
            <a:normAutofit/>
          </a:bodyPr>
          <a:lstStyle/>
          <a:p>
            <a:pPr algn="just"/>
            <a:endParaRPr lang="hu-HU" dirty="0" smtClean="0"/>
          </a:p>
          <a:p>
            <a:pPr algn="just"/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Isten Igéje örök és állandó a változások között is.</a:t>
            </a:r>
          </a:p>
          <a:p>
            <a:pPr marL="0" indent="0" algn="just">
              <a:buNone/>
            </a:pPr>
            <a:endParaRPr lang="hu-HU" dirty="0" smtClean="0"/>
          </a:p>
          <a:p>
            <a:pPr marL="0" indent="0" algn="just">
              <a:buNone/>
            </a:pPr>
            <a:endParaRPr lang="hu-HU" dirty="0" smtClean="0"/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hit- és erkölcstan órák Isten Igéjét veszik alapul.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változó világ kihívásaira akarnak reagálni – de ezt maradandó értékek alapján teszik: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Szeretetet Isten és az embertársak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Békesség, megértés, elfogadás és 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befogadás </a:t>
            </a:r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mások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Felelősségteljes élet a családban, iskolában és barátok között.</a:t>
            </a:r>
          </a:p>
          <a:p>
            <a:pPr lvl="1" algn="just"/>
            <a:endParaRPr lang="hu-HU" sz="2400" dirty="0"/>
          </a:p>
          <a:p>
            <a:pPr lvl="1" algn="just"/>
            <a:endParaRPr lang="hu-HU" sz="2000" dirty="0"/>
          </a:p>
        </p:txBody>
      </p:sp>
      <p:sp>
        <p:nvSpPr>
          <p:cNvPr id="6" name="Lefelé nyíl 5"/>
          <p:cNvSpPr/>
          <p:nvPr/>
        </p:nvSpPr>
        <p:spPr>
          <a:xfrm>
            <a:off x="5799566" y="2959156"/>
            <a:ext cx="368443" cy="7438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240" y="188639"/>
            <a:ext cx="1248915" cy="1880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055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68990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Times New Roman"/>
                <a:ea typeface="Calibri"/>
              </a:rPr>
              <a:t>Az alapműveltség fontos </a:t>
            </a:r>
            <a:br>
              <a:rPr lang="hu-HU" sz="4400" dirty="0">
                <a:effectLst/>
                <a:latin typeface="Times New Roman"/>
                <a:ea typeface="Calibri"/>
              </a:rPr>
            </a:br>
            <a:r>
              <a:rPr lang="hu-HU" sz="4400" dirty="0">
                <a:effectLst/>
                <a:latin typeface="Times New Roman"/>
                <a:ea typeface="Calibri"/>
              </a:rPr>
              <a:t>része a Biblia ismerete</a:t>
            </a:r>
            <a:r>
              <a:rPr lang="hu-HU" dirty="0" smtClean="0">
                <a:effectLst/>
                <a:latin typeface="Times New Roman"/>
                <a:ea typeface="Calibri"/>
              </a:rPr>
              <a:t>.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1847528" y="2069190"/>
            <a:ext cx="8363272" cy="4312138"/>
          </a:xfrm>
        </p:spPr>
        <p:txBody>
          <a:bodyPr/>
          <a:lstStyle/>
          <a:p>
            <a:pPr algn="just"/>
            <a:r>
              <a:rPr lang="hu-HU" b="1" dirty="0" smtClean="0"/>
              <a:t>A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hit- és erkölcstan órákon szentírási történeteket tanulunk. </a:t>
            </a:r>
          </a:p>
          <a:p>
            <a:pPr marL="0" indent="0" algn="just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Isten szeretetét közvetítve.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gyermekek és fiatalok egyéni és csoportos sajátosságait figyelembe véve.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Játékosan, élvezetesen és élményt adóan.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Hitelesen.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Megismertetve az bibliai kor világát is</a:t>
            </a:r>
            <a:r>
              <a:rPr lang="hu-HU" dirty="0" smtClean="0"/>
              <a:t>. </a:t>
            </a:r>
          </a:p>
        </p:txBody>
      </p:sp>
      <p:pic>
        <p:nvPicPr>
          <p:cNvPr id="5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958" y="188639"/>
            <a:ext cx="1248915" cy="1880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elé nyíl 5"/>
          <p:cNvSpPr/>
          <p:nvPr/>
        </p:nvSpPr>
        <p:spPr>
          <a:xfrm>
            <a:off x="5799565" y="269037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523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11.xml><?xml version="1.0" encoding="utf-8"?>
<a:theme xmlns:a="http://schemas.openxmlformats.org/drawingml/2006/main" name="1_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12.xml><?xml version="1.0" encoding="utf-8"?>
<a:theme xmlns:a="http://schemas.openxmlformats.org/drawingml/2006/main" name="7_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957</Words>
  <Application>Microsoft Office PowerPoint</Application>
  <PresentationFormat>Szélesvásznú</PresentationFormat>
  <Paragraphs>142</Paragraphs>
  <Slides>28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12</vt:i4>
      </vt:variant>
      <vt:variant>
        <vt:lpstr>Diacímek</vt:lpstr>
      </vt:variant>
      <vt:variant>
        <vt:i4>28</vt:i4>
      </vt:variant>
    </vt:vector>
  </HeadingPairs>
  <TitlesOfParts>
    <vt:vector size="48" baseType="lpstr">
      <vt:lpstr>Arial</vt:lpstr>
      <vt:lpstr>Calibri</vt:lpstr>
      <vt:lpstr>Calibri Light</vt:lpstr>
      <vt:lpstr>Century Gothic</vt:lpstr>
      <vt:lpstr>Courier New</vt:lpstr>
      <vt:lpstr>Palatino Linotype</vt:lpstr>
      <vt:lpstr>Times New Roman</vt:lpstr>
      <vt:lpstr>Wingdings 3</vt:lpstr>
      <vt:lpstr>1_Office-téma</vt:lpstr>
      <vt:lpstr>Office Theme</vt:lpstr>
      <vt:lpstr>1_Office Theme</vt:lpstr>
      <vt:lpstr>Ügyvezető</vt:lpstr>
      <vt:lpstr>1_Ügyvezető</vt:lpstr>
      <vt:lpstr>2_Ügyvezető</vt:lpstr>
      <vt:lpstr>2_Office Theme</vt:lpstr>
      <vt:lpstr>3_Office-téma</vt:lpstr>
      <vt:lpstr>3_Office Theme</vt:lpstr>
      <vt:lpstr>Nagyvárosi</vt:lpstr>
      <vt:lpstr>1_Nagyvárosi</vt:lpstr>
      <vt:lpstr>7_Szálak</vt:lpstr>
      <vt:lpstr>PowerPoint-bemutató</vt:lpstr>
      <vt:lpstr>Kedves Szülő! Kérjük, hogy a PPT utolsó diáit a gyermekével együtt nézze meg! </vt:lpstr>
      <vt:lpstr>Hit- és erkölcstan vagy etika?</vt:lpstr>
      <vt:lpstr>Miért a református hit- és erkölcstan?</vt:lpstr>
      <vt:lpstr>Istennel: maradandó értékrend, öröm és reménység a tanórákon</vt:lpstr>
      <vt:lpstr>BIBLIA – MŰVELTSÉG – ÉLMÉNY</vt:lpstr>
      <vt:lpstr>Miről szól?</vt:lpstr>
      <vt:lpstr>A változó világban maradandó értékekre van szükség.</vt:lpstr>
      <vt:lpstr>Az alapműveltség fontos  része a Biblia ismerete.</vt:lpstr>
      <vt:lpstr>A református hit- és erkölcstan összhangban van más tantárgyakkal</vt:lpstr>
      <vt:lpstr>Mi történik egy hittanórán?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Noémi Zimányi</dc:creator>
  <cp:lastModifiedBy>Felhasználó</cp:lastModifiedBy>
  <cp:revision>48</cp:revision>
  <dcterms:created xsi:type="dcterms:W3CDTF">2021-02-10T09:32:12Z</dcterms:created>
  <dcterms:modified xsi:type="dcterms:W3CDTF">2021-03-11T15:31:36Z</dcterms:modified>
</cp:coreProperties>
</file>