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5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2" r:id="rId17"/>
    <p:sldId id="273" r:id="rId18"/>
    <p:sldId id="274" r:id="rId19"/>
    <p:sldId id="275" r:id="rId20"/>
    <p:sldId id="276" r:id="rId21"/>
    <p:sldId id="277" r:id="rId22"/>
    <p:sldId id="278" r:id="rId23"/>
    <p:sldId id="279" r:id="rId24"/>
    <p:sldId id="280" r:id="rId25"/>
    <p:sldId id="282" r:id="rId26"/>
    <p:sldId id="281" r:id="rId27"/>
    <p:sldId id="283" r:id="rId28"/>
    <p:sldId id="286" r:id="rId29"/>
    <p:sldId id="287" r:id="rId30"/>
    <p:sldId id="288" r:id="rId31"/>
    <p:sldId id="289" r:id="rId32"/>
    <p:sldId id="290" r:id="rId33"/>
    <p:sldId id="291" r:id="rId34"/>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750377-2962-4470-8218-222A60332454}" v="662" dt="2020-04-15T18:01:32.515"/>
    <p1510:client id="{57BFDEFF-71DA-4DA2-8AE7-6E4BC2350DF1}" v="20" dt="2020-04-20T14:32:30.829"/>
    <p1510:client id="{6F0BE7B9-7E1D-41C9-9B11-B18D24BA1F76}" v="914" dt="2020-04-24T15:19:02.443"/>
    <p1510:client id="{7C28D226-7F32-4569-8496-E4768ABB721B}" v="444" dt="2020-04-28T13:00:40.004"/>
    <p1510:client id="{8EC193B1-E7B0-47ED-A029-F9F44981597D}" v="9" dt="2020-04-20T14:17:56.622"/>
    <p1510:client id="{AB545AED-B622-4099-A748-2464638856B8}" v="227" dt="2020-04-28T11:52:22.785"/>
    <p1510:client id="{B4426A8B-6F5C-42F3-AF21-6D042A8DC48B}" v="42" dt="2020-04-24T14:26:29.816"/>
    <p1510:client id="{E73B35FB-9682-418E-9C37-CCAC6C87DAF1}" v="461" dt="2020-04-20T14:10:58.298"/>
    <p1510:client id="{F5258C57-A6BA-40A1-BF16-F8E675DE691D}" v="1418" dt="2020-04-15T17:36:05.1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5"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FF79D5-A6C5-411E-8AC0-14F87355C831}"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2E012D77-E271-4911-9026-074C0A48A658}">
      <dgm:prSet/>
      <dgm:spPr/>
      <dgm:t>
        <a:bodyPr/>
        <a:lstStyle/>
        <a:p>
          <a:r>
            <a:rPr lang="en-US">
              <a:latin typeface="Constantia"/>
            </a:rPr>
            <a:t>Fast fashion describes clothing designs that move quickly from the catwalk to retail stores to meet new trends.</a:t>
          </a:r>
          <a:endParaRPr lang="en-US" b="0" i="0" u="none" strike="noStrike" cap="none" baseline="0" noProof="0">
            <a:latin typeface="Constantia"/>
          </a:endParaRPr>
        </a:p>
      </dgm:t>
    </dgm:pt>
    <dgm:pt modelId="{4810DF7A-AEB5-45ED-AEB8-B819EE2E7C5F}" type="parTrans" cxnId="{D9F8BCB8-AFE6-4271-867E-05422988D7E6}">
      <dgm:prSet/>
      <dgm:spPr/>
      <dgm:t>
        <a:bodyPr/>
        <a:lstStyle/>
        <a:p>
          <a:endParaRPr lang="en-US"/>
        </a:p>
      </dgm:t>
    </dgm:pt>
    <dgm:pt modelId="{B6675940-3EBD-4E93-AE75-F592437D3BA6}" type="sibTrans" cxnId="{D9F8BCB8-AFE6-4271-867E-05422988D7E6}">
      <dgm:prSet/>
      <dgm:spPr/>
      <dgm:t>
        <a:bodyPr/>
        <a:lstStyle/>
        <a:p>
          <a:endParaRPr lang="en-US"/>
        </a:p>
      </dgm:t>
    </dgm:pt>
    <dgm:pt modelId="{C162A368-A9B7-4E58-B99C-17EACA132BEE}">
      <dgm:prSet/>
      <dgm:spPr/>
      <dgm:t>
        <a:bodyPr/>
        <a:lstStyle/>
        <a:p>
          <a:r>
            <a:rPr lang="en-US">
              <a:latin typeface="Constantia"/>
            </a:rPr>
            <a:t>Fast fashion competes with traditional fashion houses that continue to introduce new fashion lines on a seasonal basis.</a:t>
          </a:r>
        </a:p>
      </dgm:t>
    </dgm:pt>
    <dgm:pt modelId="{05BF2DE4-4C56-4986-BBB3-5A62C007A8A1}" type="parTrans" cxnId="{FBAC3CC2-8DA2-41BE-8172-7243AF43BECF}">
      <dgm:prSet/>
      <dgm:spPr/>
      <dgm:t>
        <a:bodyPr/>
        <a:lstStyle/>
        <a:p>
          <a:endParaRPr lang="en-US"/>
        </a:p>
      </dgm:t>
    </dgm:pt>
    <dgm:pt modelId="{EDB07165-B046-412C-B634-1E5CA3A2324C}" type="sibTrans" cxnId="{FBAC3CC2-8DA2-41BE-8172-7243AF43BECF}">
      <dgm:prSet/>
      <dgm:spPr/>
      <dgm:t>
        <a:bodyPr/>
        <a:lstStyle/>
        <a:p>
          <a:endParaRPr lang="en-US"/>
        </a:p>
      </dgm:t>
    </dgm:pt>
    <dgm:pt modelId="{B8C4F003-ABE9-432C-832C-643CD6EA3BC5}">
      <dgm:prSet/>
      <dgm:spPr/>
      <dgm:t>
        <a:bodyPr/>
        <a:lstStyle/>
        <a:p>
          <a:r>
            <a:rPr lang="en-US">
              <a:latin typeface="Constantia"/>
            </a:rPr>
            <a:t>Innovations in supply chain management among fashion retailers make fast fashion possible.</a:t>
          </a:r>
        </a:p>
      </dgm:t>
    </dgm:pt>
    <dgm:pt modelId="{05E4E8B0-EC11-4475-9E2E-6F20C2AA10AC}" type="parTrans" cxnId="{E9C58261-489F-4DD2-8F42-D8486BE170E1}">
      <dgm:prSet/>
      <dgm:spPr/>
      <dgm:t>
        <a:bodyPr/>
        <a:lstStyle/>
        <a:p>
          <a:endParaRPr lang="en-US"/>
        </a:p>
      </dgm:t>
    </dgm:pt>
    <dgm:pt modelId="{82EC24EB-C925-43FF-B007-AF28925213D2}" type="sibTrans" cxnId="{E9C58261-489F-4DD2-8F42-D8486BE170E1}">
      <dgm:prSet/>
      <dgm:spPr/>
      <dgm:t>
        <a:bodyPr/>
        <a:lstStyle/>
        <a:p>
          <a:endParaRPr lang="en-US"/>
        </a:p>
      </dgm:t>
    </dgm:pt>
    <dgm:pt modelId="{7FFF6AF6-C335-4A21-B4C2-F5D22E15F508}">
      <dgm:prSet/>
      <dgm:spPr/>
      <dgm:t>
        <a:bodyPr/>
        <a:lstStyle/>
        <a:p>
          <a:r>
            <a:rPr lang="en-US">
              <a:latin typeface="Constantia"/>
            </a:rPr>
            <a:t>Leaders in the fast fashion industry include Zara, H&amp;M, UNIQLO, Gap, and Forever 21</a:t>
          </a:r>
        </a:p>
      </dgm:t>
    </dgm:pt>
    <dgm:pt modelId="{7EE2DA1D-D011-4671-91B5-BB785B172119}" type="parTrans" cxnId="{408EF63D-C0B6-45A4-8584-6FB5A745763F}">
      <dgm:prSet/>
      <dgm:spPr/>
      <dgm:t>
        <a:bodyPr/>
        <a:lstStyle/>
        <a:p>
          <a:endParaRPr lang="en-US"/>
        </a:p>
      </dgm:t>
    </dgm:pt>
    <dgm:pt modelId="{B7C8A4B9-566D-4D48-8671-C69A84E1C380}" type="sibTrans" cxnId="{408EF63D-C0B6-45A4-8584-6FB5A745763F}">
      <dgm:prSet/>
      <dgm:spPr/>
      <dgm:t>
        <a:bodyPr/>
        <a:lstStyle/>
        <a:p>
          <a:endParaRPr lang="en-US"/>
        </a:p>
      </dgm:t>
    </dgm:pt>
    <dgm:pt modelId="{88C62DE0-132F-4AC9-91A5-8C31F152D4F2}" type="pres">
      <dgm:prSet presAssocID="{EEFF79D5-A6C5-411E-8AC0-14F87355C831}" presName="linear" presStyleCnt="0">
        <dgm:presLayoutVars>
          <dgm:animLvl val="lvl"/>
          <dgm:resizeHandles val="exact"/>
        </dgm:presLayoutVars>
      </dgm:prSet>
      <dgm:spPr/>
    </dgm:pt>
    <dgm:pt modelId="{6C5012BE-52C1-4954-99D9-849CFCAC3818}" type="pres">
      <dgm:prSet presAssocID="{2E012D77-E271-4911-9026-074C0A48A658}" presName="parentText" presStyleLbl="node1" presStyleIdx="0" presStyleCnt="4">
        <dgm:presLayoutVars>
          <dgm:chMax val="0"/>
          <dgm:bulletEnabled val="1"/>
        </dgm:presLayoutVars>
      </dgm:prSet>
      <dgm:spPr/>
    </dgm:pt>
    <dgm:pt modelId="{EDBF27CB-7834-4CB4-8EC0-AC14A02C2900}" type="pres">
      <dgm:prSet presAssocID="{B6675940-3EBD-4E93-AE75-F592437D3BA6}" presName="spacer" presStyleCnt="0"/>
      <dgm:spPr/>
    </dgm:pt>
    <dgm:pt modelId="{C30133E9-50CA-4F75-9124-C9DBC49DCF45}" type="pres">
      <dgm:prSet presAssocID="{C162A368-A9B7-4E58-B99C-17EACA132BEE}" presName="parentText" presStyleLbl="node1" presStyleIdx="1" presStyleCnt="4">
        <dgm:presLayoutVars>
          <dgm:chMax val="0"/>
          <dgm:bulletEnabled val="1"/>
        </dgm:presLayoutVars>
      </dgm:prSet>
      <dgm:spPr/>
    </dgm:pt>
    <dgm:pt modelId="{22D8F42E-B1BA-4759-88A2-9672ECD3D998}" type="pres">
      <dgm:prSet presAssocID="{EDB07165-B046-412C-B634-1E5CA3A2324C}" presName="spacer" presStyleCnt="0"/>
      <dgm:spPr/>
    </dgm:pt>
    <dgm:pt modelId="{17B14633-8115-443F-BF61-BBE9CD536669}" type="pres">
      <dgm:prSet presAssocID="{B8C4F003-ABE9-432C-832C-643CD6EA3BC5}" presName="parentText" presStyleLbl="node1" presStyleIdx="2" presStyleCnt="4">
        <dgm:presLayoutVars>
          <dgm:chMax val="0"/>
          <dgm:bulletEnabled val="1"/>
        </dgm:presLayoutVars>
      </dgm:prSet>
      <dgm:spPr/>
    </dgm:pt>
    <dgm:pt modelId="{AC6792E2-3546-4689-AF6B-734E5E125691}" type="pres">
      <dgm:prSet presAssocID="{82EC24EB-C925-43FF-B007-AF28925213D2}" presName="spacer" presStyleCnt="0"/>
      <dgm:spPr/>
    </dgm:pt>
    <dgm:pt modelId="{5E818444-4282-4D75-9A68-F362123DF185}" type="pres">
      <dgm:prSet presAssocID="{7FFF6AF6-C335-4A21-B4C2-F5D22E15F508}" presName="parentText" presStyleLbl="node1" presStyleIdx="3" presStyleCnt="4">
        <dgm:presLayoutVars>
          <dgm:chMax val="0"/>
          <dgm:bulletEnabled val="1"/>
        </dgm:presLayoutVars>
      </dgm:prSet>
      <dgm:spPr/>
    </dgm:pt>
  </dgm:ptLst>
  <dgm:cxnLst>
    <dgm:cxn modelId="{4CBEF401-B61D-42AD-95DE-DDA3B3C7F0CF}" type="presOf" srcId="{B8C4F003-ABE9-432C-832C-643CD6EA3BC5}" destId="{17B14633-8115-443F-BF61-BBE9CD536669}" srcOrd="0" destOrd="0" presId="urn:microsoft.com/office/officeart/2005/8/layout/vList2"/>
    <dgm:cxn modelId="{98546A18-FA82-4B30-B9AB-FA53B6B92E0C}" type="presOf" srcId="{7FFF6AF6-C335-4A21-B4C2-F5D22E15F508}" destId="{5E818444-4282-4D75-9A68-F362123DF185}" srcOrd="0" destOrd="0" presId="urn:microsoft.com/office/officeart/2005/8/layout/vList2"/>
    <dgm:cxn modelId="{408EF63D-C0B6-45A4-8584-6FB5A745763F}" srcId="{EEFF79D5-A6C5-411E-8AC0-14F87355C831}" destId="{7FFF6AF6-C335-4A21-B4C2-F5D22E15F508}" srcOrd="3" destOrd="0" parTransId="{7EE2DA1D-D011-4671-91B5-BB785B172119}" sibTransId="{B7C8A4B9-566D-4D48-8671-C69A84E1C380}"/>
    <dgm:cxn modelId="{E9C58261-489F-4DD2-8F42-D8486BE170E1}" srcId="{EEFF79D5-A6C5-411E-8AC0-14F87355C831}" destId="{B8C4F003-ABE9-432C-832C-643CD6EA3BC5}" srcOrd="2" destOrd="0" parTransId="{05E4E8B0-EC11-4475-9E2E-6F20C2AA10AC}" sibTransId="{82EC24EB-C925-43FF-B007-AF28925213D2}"/>
    <dgm:cxn modelId="{2BA38A4B-5226-449B-A229-F9F1565C0400}" type="presOf" srcId="{EEFF79D5-A6C5-411E-8AC0-14F87355C831}" destId="{88C62DE0-132F-4AC9-91A5-8C31F152D4F2}" srcOrd="0" destOrd="0" presId="urn:microsoft.com/office/officeart/2005/8/layout/vList2"/>
    <dgm:cxn modelId="{C4574370-BE18-44E9-A51A-A31BA39D7C4F}" type="presOf" srcId="{C162A368-A9B7-4E58-B99C-17EACA132BEE}" destId="{C30133E9-50CA-4F75-9124-C9DBC49DCF45}" srcOrd="0" destOrd="0" presId="urn:microsoft.com/office/officeart/2005/8/layout/vList2"/>
    <dgm:cxn modelId="{5A5282AA-62EB-454E-8514-A851FCA5F49E}" type="presOf" srcId="{2E012D77-E271-4911-9026-074C0A48A658}" destId="{6C5012BE-52C1-4954-99D9-849CFCAC3818}" srcOrd="0" destOrd="0" presId="urn:microsoft.com/office/officeart/2005/8/layout/vList2"/>
    <dgm:cxn modelId="{D9F8BCB8-AFE6-4271-867E-05422988D7E6}" srcId="{EEFF79D5-A6C5-411E-8AC0-14F87355C831}" destId="{2E012D77-E271-4911-9026-074C0A48A658}" srcOrd="0" destOrd="0" parTransId="{4810DF7A-AEB5-45ED-AEB8-B819EE2E7C5F}" sibTransId="{B6675940-3EBD-4E93-AE75-F592437D3BA6}"/>
    <dgm:cxn modelId="{FBAC3CC2-8DA2-41BE-8172-7243AF43BECF}" srcId="{EEFF79D5-A6C5-411E-8AC0-14F87355C831}" destId="{C162A368-A9B7-4E58-B99C-17EACA132BEE}" srcOrd="1" destOrd="0" parTransId="{05BF2DE4-4C56-4986-BBB3-5A62C007A8A1}" sibTransId="{EDB07165-B046-412C-B634-1E5CA3A2324C}"/>
    <dgm:cxn modelId="{98D8AC8D-8EFC-4B53-978B-6FD52408A93E}" type="presParOf" srcId="{88C62DE0-132F-4AC9-91A5-8C31F152D4F2}" destId="{6C5012BE-52C1-4954-99D9-849CFCAC3818}" srcOrd="0" destOrd="0" presId="urn:microsoft.com/office/officeart/2005/8/layout/vList2"/>
    <dgm:cxn modelId="{1F5120B7-F5CB-42A0-99C0-7A1F204C51AC}" type="presParOf" srcId="{88C62DE0-132F-4AC9-91A5-8C31F152D4F2}" destId="{EDBF27CB-7834-4CB4-8EC0-AC14A02C2900}" srcOrd="1" destOrd="0" presId="urn:microsoft.com/office/officeart/2005/8/layout/vList2"/>
    <dgm:cxn modelId="{06228A69-11F7-4956-BD67-7199CEC45A87}" type="presParOf" srcId="{88C62DE0-132F-4AC9-91A5-8C31F152D4F2}" destId="{C30133E9-50CA-4F75-9124-C9DBC49DCF45}" srcOrd="2" destOrd="0" presId="urn:microsoft.com/office/officeart/2005/8/layout/vList2"/>
    <dgm:cxn modelId="{09C4CE76-A0C9-4380-BF8F-81AF88EA1A82}" type="presParOf" srcId="{88C62DE0-132F-4AC9-91A5-8C31F152D4F2}" destId="{22D8F42E-B1BA-4759-88A2-9672ECD3D998}" srcOrd="3" destOrd="0" presId="urn:microsoft.com/office/officeart/2005/8/layout/vList2"/>
    <dgm:cxn modelId="{01782FF1-5408-4E39-AAD0-FF7754FD274A}" type="presParOf" srcId="{88C62DE0-132F-4AC9-91A5-8C31F152D4F2}" destId="{17B14633-8115-443F-BF61-BBE9CD536669}" srcOrd="4" destOrd="0" presId="urn:microsoft.com/office/officeart/2005/8/layout/vList2"/>
    <dgm:cxn modelId="{E2B8E7EE-33CD-4448-A003-7809B2760773}" type="presParOf" srcId="{88C62DE0-132F-4AC9-91A5-8C31F152D4F2}" destId="{AC6792E2-3546-4689-AF6B-734E5E125691}" srcOrd="5" destOrd="0" presId="urn:microsoft.com/office/officeart/2005/8/layout/vList2"/>
    <dgm:cxn modelId="{A589F318-0D38-49F7-855A-85E79FAB0BCF}" type="presParOf" srcId="{88C62DE0-132F-4AC9-91A5-8C31F152D4F2}" destId="{5E818444-4282-4D75-9A68-F362123DF18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94372C-DC06-42DC-9D68-BBADB0535111}" type="doc">
      <dgm:prSet loTypeId="urn:microsoft.com/office/officeart/2005/8/layout/process5" loCatId="process" qsTypeId="urn:microsoft.com/office/officeart/2005/8/quickstyle/simple1" qsCatId="simple" csTypeId="urn:microsoft.com/office/officeart/2005/8/colors/accent1_2" csCatId="accent1"/>
      <dgm:spPr/>
      <dgm:t>
        <a:bodyPr/>
        <a:lstStyle/>
        <a:p>
          <a:endParaRPr lang="en-US"/>
        </a:p>
      </dgm:t>
    </dgm:pt>
    <dgm:pt modelId="{DC869728-8F19-4C1E-B16F-B8561ED3043B}">
      <dgm:prSet/>
      <dgm:spPr/>
      <dgm:t>
        <a:bodyPr/>
        <a:lstStyle/>
        <a:p>
          <a:r>
            <a:rPr lang="en-US">
              <a:latin typeface="Constantia"/>
            </a:rPr>
            <a:t>1. Buy boutique and avoid shopping fast fashion</a:t>
          </a:r>
          <a:endParaRPr lang="en-US" b="0" i="0" u="none" strike="noStrike" cap="none" baseline="0" noProof="0">
            <a:latin typeface="Constantia"/>
          </a:endParaRPr>
        </a:p>
      </dgm:t>
    </dgm:pt>
    <dgm:pt modelId="{48F77532-4A66-4709-BF7C-495247775DBE}" type="parTrans" cxnId="{BB9770BB-5D6A-43F9-9BE6-D99C5E96934F}">
      <dgm:prSet/>
      <dgm:spPr/>
      <dgm:t>
        <a:bodyPr/>
        <a:lstStyle/>
        <a:p>
          <a:endParaRPr lang="en-US"/>
        </a:p>
      </dgm:t>
    </dgm:pt>
    <dgm:pt modelId="{39F6A36A-090B-4B7D-ACEA-391FB21B6567}" type="sibTrans" cxnId="{BB9770BB-5D6A-43F9-9BE6-D99C5E96934F}">
      <dgm:prSet/>
      <dgm:spPr/>
      <dgm:t>
        <a:bodyPr/>
        <a:lstStyle/>
        <a:p>
          <a:endParaRPr lang="en-US"/>
        </a:p>
      </dgm:t>
    </dgm:pt>
    <dgm:pt modelId="{CA5E86C1-6BA3-4CE8-90BC-274286D0082B}">
      <dgm:prSet/>
      <dgm:spPr/>
      <dgm:t>
        <a:bodyPr/>
        <a:lstStyle/>
        <a:p>
          <a:r>
            <a:rPr lang="en-US">
              <a:latin typeface="Constantia"/>
            </a:rPr>
            <a:t>If you love to shop in-person, you may want to check out some of your local boutiques. Chances are, you’ve avoided them because they can be a little bit on the pricey side. The reason for this is that small, privately owned boutiques usually have </a:t>
          </a:r>
          <a:r>
            <a:rPr lang="en-US" b="1">
              <a:latin typeface="Constantia"/>
            </a:rPr>
            <a:t>personal shoppers</a:t>
          </a:r>
          <a:r>
            <a:rPr lang="en-US">
              <a:latin typeface="Constantia"/>
            </a:rPr>
            <a:t>.</a:t>
          </a:r>
        </a:p>
      </dgm:t>
    </dgm:pt>
    <dgm:pt modelId="{5C430257-9410-4F24-BAF4-1B68A6F436F6}" type="parTrans" cxnId="{8402D173-A64E-456F-810A-E4A9C9C40C90}">
      <dgm:prSet/>
      <dgm:spPr/>
      <dgm:t>
        <a:bodyPr/>
        <a:lstStyle/>
        <a:p>
          <a:endParaRPr lang="en-US"/>
        </a:p>
      </dgm:t>
    </dgm:pt>
    <dgm:pt modelId="{95896375-927B-422C-A80D-39ED024310C2}" type="sibTrans" cxnId="{8402D173-A64E-456F-810A-E4A9C9C40C90}">
      <dgm:prSet/>
      <dgm:spPr/>
      <dgm:t>
        <a:bodyPr/>
        <a:lstStyle/>
        <a:p>
          <a:endParaRPr lang="en-US"/>
        </a:p>
      </dgm:t>
    </dgm:pt>
    <dgm:pt modelId="{29BC5A2D-E09E-4666-B583-E400F9ED8229}">
      <dgm:prSet/>
      <dgm:spPr/>
      <dgm:t>
        <a:bodyPr/>
        <a:lstStyle/>
        <a:p>
          <a:r>
            <a:rPr lang="en-US">
              <a:latin typeface="Constantia"/>
            </a:rPr>
            <a:t>These personal shoppers locate local designers and distributors and personally select the clothes from that store.</a:t>
          </a:r>
        </a:p>
      </dgm:t>
    </dgm:pt>
    <dgm:pt modelId="{2FA583AF-5BAA-42BD-8376-29CC8067BED7}" type="parTrans" cxnId="{9168403C-5A1B-446A-B49E-688054E60B78}">
      <dgm:prSet/>
      <dgm:spPr/>
      <dgm:t>
        <a:bodyPr/>
        <a:lstStyle/>
        <a:p>
          <a:endParaRPr lang="en-US"/>
        </a:p>
      </dgm:t>
    </dgm:pt>
    <dgm:pt modelId="{1512B6F8-DC09-46B8-825A-B2C45EF4C436}" type="sibTrans" cxnId="{9168403C-5A1B-446A-B49E-688054E60B78}">
      <dgm:prSet/>
      <dgm:spPr/>
      <dgm:t>
        <a:bodyPr/>
        <a:lstStyle/>
        <a:p>
          <a:endParaRPr lang="en-US"/>
        </a:p>
      </dgm:t>
    </dgm:pt>
    <dgm:pt modelId="{26F8A31D-B07F-4F30-9BAC-D2E30964476F}">
      <dgm:prSet/>
      <dgm:spPr/>
      <dgm:t>
        <a:bodyPr/>
        <a:lstStyle/>
        <a:p>
          <a:r>
            <a:rPr lang="en-US">
              <a:latin typeface="Constantia"/>
            </a:rPr>
            <a:t>As such, there’s no mass-production, and </a:t>
          </a:r>
          <a:r>
            <a:rPr lang="en-US" b="1">
              <a:latin typeface="Constantia"/>
            </a:rPr>
            <a:t>your profits directly benefit the owner, workers, and distributors of that store – as opposed to some bigwig at corporate headquarters.</a:t>
          </a:r>
          <a:endParaRPr lang="en-US">
            <a:latin typeface="Constantia"/>
          </a:endParaRPr>
        </a:p>
      </dgm:t>
    </dgm:pt>
    <dgm:pt modelId="{EA3A943C-2412-4E0D-BB50-0353E04AB70B}" type="parTrans" cxnId="{5CEE257D-F135-4ACB-8411-C2B6836BC2A8}">
      <dgm:prSet/>
      <dgm:spPr/>
      <dgm:t>
        <a:bodyPr/>
        <a:lstStyle/>
        <a:p>
          <a:endParaRPr lang="en-US"/>
        </a:p>
      </dgm:t>
    </dgm:pt>
    <dgm:pt modelId="{C32FFB21-62F2-45CE-A001-1D6886709284}" type="sibTrans" cxnId="{5CEE257D-F135-4ACB-8411-C2B6836BC2A8}">
      <dgm:prSet/>
      <dgm:spPr/>
      <dgm:t>
        <a:bodyPr/>
        <a:lstStyle/>
        <a:p>
          <a:endParaRPr lang="en-US"/>
        </a:p>
      </dgm:t>
    </dgm:pt>
    <dgm:pt modelId="{9EE4CDBC-B08D-4AC2-9F0A-7E1449F5CA9E}" type="pres">
      <dgm:prSet presAssocID="{8494372C-DC06-42DC-9D68-BBADB0535111}" presName="diagram" presStyleCnt="0">
        <dgm:presLayoutVars>
          <dgm:dir/>
          <dgm:resizeHandles val="exact"/>
        </dgm:presLayoutVars>
      </dgm:prSet>
      <dgm:spPr/>
    </dgm:pt>
    <dgm:pt modelId="{984C5126-F04D-40B0-9394-6023D2940E1F}" type="pres">
      <dgm:prSet presAssocID="{DC869728-8F19-4C1E-B16F-B8561ED3043B}" presName="node" presStyleLbl="node1" presStyleIdx="0" presStyleCnt="4">
        <dgm:presLayoutVars>
          <dgm:bulletEnabled val="1"/>
        </dgm:presLayoutVars>
      </dgm:prSet>
      <dgm:spPr/>
    </dgm:pt>
    <dgm:pt modelId="{D9237E97-9031-479D-8612-BC5E661B1E12}" type="pres">
      <dgm:prSet presAssocID="{39F6A36A-090B-4B7D-ACEA-391FB21B6567}" presName="sibTrans" presStyleLbl="sibTrans2D1" presStyleIdx="0" presStyleCnt="3"/>
      <dgm:spPr/>
    </dgm:pt>
    <dgm:pt modelId="{DE9A818F-A579-4CA8-9DA9-93463E349C06}" type="pres">
      <dgm:prSet presAssocID="{39F6A36A-090B-4B7D-ACEA-391FB21B6567}" presName="connectorText" presStyleLbl="sibTrans2D1" presStyleIdx="0" presStyleCnt="3"/>
      <dgm:spPr/>
    </dgm:pt>
    <dgm:pt modelId="{157D2EB1-6620-4A5F-8352-96C924BBE368}" type="pres">
      <dgm:prSet presAssocID="{CA5E86C1-6BA3-4CE8-90BC-274286D0082B}" presName="node" presStyleLbl="node1" presStyleIdx="1" presStyleCnt="4">
        <dgm:presLayoutVars>
          <dgm:bulletEnabled val="1"/>
        </dgm:presLayoutVars>
      </dgm:prSet>
      <dgm:spPr/>
    </dgm:pt>
    <dgm:pt modelId="{4BFA1E76-6C71-4F00-92C3-1D835AAFBAEB}" type="pres">
      <dgm:prSet presAssocID="{95896375-927B-422C-A80D-39ED024310C2}" presName="sibTrans" presStyleLbl="sibTrans2D1" presStyleIdx="1" presStyleCnt="3"/>
      <dgm:spPr/>
    </dgm:pt>
    <dgm:pt modelId="{CBE5DA32-6682-4132-AE75-7718C11D2351}" type="pres">
      <dgm:prSet presAssocID="{95896375-927B-422C-A80D-39ED024310C2}" presName="connectorText" presStyleLbl="sibTrans2D1" presStyleIdx="1" presStyleCnt="3"/>
      <dgm:spPr/>
    </dgm:pt>
    <dgm:pt modelId="{6D35F10E-86A8-4800-BE6F-CEDAF6A5630F}" type="pres">
      <dgm:prSet presAssocID="{29BC5A2D-E09E-4666-B583-E400F9ED8229}" presName="node" presStyleLbl="node1" presStyleIdx="2" presStyleCnt="4">
        <dgm:presLayoutVars>
          <dgm:bulletEnabled val="1"/>
        </dgm:presLayoutVars>
      </dgm:prSet>
      <dgm:spPr/>
    </dgm:pt>
    <dgm:pt modelId="{D810A202-0977-4C79-8A86-F95472AB24F5}" type="pres">
      <dgm:prSet presAssocID="{1512B6F8-DC09-46B8-825A-B2C45EF4C436}" presName="sibTrans" presStyleLbl="sibTrans2D1" presStyleIdx="2" presStyleCnt="3"/>
      <dgm:spPr/>
    </dgm:pt>
    <dgm:pt modelId="{A336EDC2-4FAA-494E-BD02-916F0C030954}" type="pres">
      <dgm:prSet presAssocID="{1512B6F8-DC09-46B8-825A-B2C45EF4C436}" presName="connectorText" presStyleLbl="sibTrans2D1" presStyleIdx="2" presStyleCnt="3"/>
      <dgm:spPr/>
    </dgm:pt>
    <dgm:pt modelId="{8DB7C050-90BE-4425-88F3-654B7FE8B4E8}" type="pres">
      <dgm:prSet presAssocID="{26F8A31D-B07F-4F30-9BAC-D2E30964476F}" presName="node" presStyleLbl="node1" presStyleIdx="3" presStyleCnt="4">
        <dgm:presLayoutVars>
          <dgm:bulletEnabled val="1"/>
        </dgm:presLayoutVars>
      </dgm:prSet>
      <dgm:spPr/>
    </dgm:pt>
  </dgm:ptLst>
  <dgm:cxnLst>
    <dgm:cxn modelId="{7A217715-076D-4029-8DC1-0817141CF99C}" type="presOf" srcId="{1512B6F8-DC09-46B8-825A-B2C45EF4C436}" destId="{D810A202-0977-4C79-8A86-F95472AB24F5}" srcOrd="0" destOrd="0" presId="urn:microsoft.com/office/officeart/2005/8/layout/process5"/>
    <dgm:cxn modelId="{C02C1019-FB30-40CC-B8EC-B991B08F487C}" type="presOf" srcId="{DC869728-8F19-4C1E-B16F-B8561ED3043B}" destId="{984C5126-F04D-40B0-9394-6023D2940E1F}" srcOrd="0" destOrd="0" presId="urn:microsoft.com/office/officeart/2005/8/layout/process5"/>
    <dgm:cxn modelId="{84930C20-C4F4-4A03-B9C2-382DA14F0CF6}" type="presOf" srcId="{29BC5A2D-E09E-4666-B583-E400F9ED8229}" destId="{6D35F10E-86A8-4800-BE6F-CEDAF6A5630F}" srcOrd="0" destOrd="0" presId="urn:microsoft.com/office/officeart/2005/8/layout/process5"/>
    <dgm:cxn modelId="{9168403C-5A1B-446A-B49E-688054E60B78}" srcId="{8494372C-DC06-42DC-9D68-BBADB0535111}" destId="{29BC5A2D-E09E-4666-B583-E400F9ED8229}" srcOrd="2" destOrd="0" parTransId="{2FA583AF-5BAA-42BD-8376-29CC8067BED7}" sibTransId="{1512B6F8-DC09-46B8-825A-B2C45EF4C436}"/>
    <dgm:cxn modelId="{E3F96E67-D4B6-4065-87E9-FA9E33E9E976}" type="presOf" srcId="{CA5E86C1-6BA3-4CE8-90BC-274286D0082B}" destId="{157D2EB1-6620-4A5F-8352-96C924BBE368}" srcOrd="0" destOrd="0" presId="urn:microsoft.com/office/officeart/2005/8/layout/process5"/>
    <dgm:cxn modelId="{3F28C14D-A82C-4BD6-8621-DD28E6393434}" type="presOf" srcId="{39F6A36A-090B-4B7D-ACEA-391FB21B6567}" destId="{D9237E97-9031-479D-8612-BC5E661B1E12}" srcOrd="0" destOrd="0" presId="urn:microsoft.com/office/officeart/2005/8/layout/process5"/>
    <dgm:cxn modelId="{8402D173-A64E-456F-810A-E4A9C9C40C90}" srcId="{8494372C-DC06-42DC-9D68-BBADB0535111}" destId="{CA5E86C1-6BA3-4CE8-90BC-274286D0082B}" srcOrd="1" destOrd="0" parTransId="{5C430257-9410-4F24-BAF4-1B68A6F436F6}" sibTransId="{95896375-927B-422C-A80D-39ED024310C2}"/>
    <dgm:cxn modelId="{8C98AA79-8359-4849-9ECC-426280726FF7}" type="presOf" srcId="{95896375-927B-422C-A80D-39ED024310C2}" destId="{CBE5DA32-6682-4132-AE75-7718C11D2351}" srcOrd="1" destOrd="0" presId="urn:microsoft.com/office/officeart/2005/8/layout/process5"/>
    <dgm:cxn modelId="{8A8A6C5A-1588-4C4B-AC5A-757910392310}" type="presOf" srcId="{95896375-927B-422C-A80D-39ED024310C2}" destId="{4BFA1E76-6C71-4F00-92C3-1D835AAFBAEB}" srcOrd="0" destOrd="0" presId="urn:microsoft.com/office/officeart/2005/8/layout/process5"/>
    <dgm:cxn modelId="{5CEE257D-F135-4ACB-8411-C2B6836BC2A8}" srcId="{8494372C-DC06-42DC-9D68-BBADB0535111}" destId="{26F8A31D-B07F-4F30-9BAC-D2E30964476F}" srcOrd="3" destOrd="0" parTransId="{EA3A943C-2412-4E0D-BB50-0353E04AB70B}" sibTransId="{C32FFB21-62F2-45CE-A001-1D6886709284}"/>
    <dgm:cxn modelId="{E815E7A4-7FFD-459D-951C-ECD02437CFD7}" type="presOf" srcId="{1512B6F8-DC09-46B8-825A-B2C45EF4C436}" destId="{A336EDC2-4FAA-494E-BD02-916F0C030954}" srcOrd="1" destOrd="0" presId="urn:microsoft.com/office/officeart/2005/8/layout/process5"/>
    <dgm:cxn modelId="{BB9770BB-5D6A-43F9-9BE6-D99C5E96934F}" srcId="{8494372C-DC06-42DC-9D68-BBADB0535111}" destId="{DC869728-8F19-4C1E-B16F-B8561ED3043B}" srcOrd="0" destOrd="0" parTransId="{48F77532-4A66-4709-BF7C-495247775DBE}" sibTransId="{39F6A36A-090B-4B7D-ACEA-391FB21B6567}"/>
    <dgm:cxn modelId="{67B83AC0-CC37-49B8-A7AF-357E5624EDE1}" type="presOf" srcId="{8494372C-DC06-42DC-9D68-BBADB0535111}" destId="{9EE4CDBC-B08D-4AC2-9F0A-7E1449F5CA9E}" srcOrd="0" destOrd="0" presId="urn:microsoft.com/office/officeart/2005/8/layout/process5"/>
    <dgm:cxn modelId="{E70AA8C2-7C50-4258-99BD-64136E91786F}" type="presOf" srcId="{39F6A36A-090B-4B7D-ACEA-391FB21B6567}" destId="{DE9A818F-A579-4CA8-9DA9-93463E349C06}" srcOrd="1" destOrd="0" presId="urn:microsoft.com/office/officeart/2005/8/layout/process5"/>
    <dgm:cxn modelId="{99B508E8-F359-41C2-BDD4-AA5BA89DC283}" type="presOf" srcId="{26F8A31D-B07F-4F30-9BAC-D2E30964476F}" destId="{8DB7C050-90BE-4425-88F3-654B7FE8B4E8}" srcOrd="0" destOrd="0" presId="urn:microsoft.com/office/officeart/2005/8/layout/process5"/>
    <dgm:cxn modelId="{632B891E-8612-45BD-BE4D-AC3BA5611E65}" type="presParOf" srcId="{9EE4CDBC-B08D-4AC2-9F0A-7E1449F5CA9E}" destId="{984C5126-F04D-40B0-9394-6023D2940E1F}" srcOrd="0" destOrd="0" presId="urn:microsoft.com/office/officeart/2005/8/layout/process5"/>
    <dgm:cxn modelId="{86D0E194-E50B-40E1-868B-098A4360E03F}" type="presParOf" srcId="{9EE4CDBC-B08D-4AC2-9F0A-7E1449F5CA9E}" destId="{D9237E97-9031-479D-8612-BC5E661B1E12}" srcOrd="1" destOrd="0" presId="urn:microsoft.com/office/officeart/2005/8/layout/process5"/>
    <dgm:cxn modelId="{A439F1BF-C27F-497B-9ED6-6E07B711D387}" type="presParOf" srcId="{D9237E97-9031-479D-8612-BC5E661B1E12}" destId="{DE9A818F-A579-4CA8-9DA9-93463E349C06}" srcOrd="0" destOrd="0" presId="urn:microsoft.com/office/officeart/2005/8/layout/process5"/>
    <dgm:cxn modelId="{DA2AF6D9-9C5C-47E0-AA2C-AE43BEA1692E}" type="presParOf" srcId="{9EE4CDBC-B08D-4AC2-9F0A-7E1449F5CA9E}" destId="{157D2EB1-6620-4A5F-8352-96C924BBE368}" srcOrd="2" destOrd="0" presId="urn:microsoft.com/office/officeart/2005/8/layout/process5"/>
    <dgm:cxn modelId="{11C2851C-FEB7-4A42-8E9C-D22BCE523BE7}" type="presParOf" srcId="{9EE4CDBC-B08D-4AC2-9F0A-7E1449F5CA9E}" destId="{4BFA1E76-6C71-4F00-92C3-1D835AAFBAEB}" srcOrd="3" destOrd="0" presId="urn:microsoft.com/office/officeart/2005/8/layout/process5"/>
    <dgm:cxn modelId="{773D78A7-6229-48A8-939E-F3D18586ADD1}" type="presParOf" srcId="{4BFA1E76-6C71-4F00-92C3-1D835AAFBAEB}" destId="{CBE5DA32-6682-4132-AE75-7718C11D2351}" srcOrd="0" destOrd="0" presId="urn:microsoft.com/office/officeart/2005/8/layout/process5"/>
    <dgm:cxn modelId="{489BC576-B27F-429C-A038-1EAE9AF8DD24}" type="presParOf" srcId="{9EE4CDBC-B08D-4AC2-9F0A-7E1449F5CA9E}" destId="{6D35F10E-86A8-4800-BE6F-CEDAF6A5630F}" srcOrd="4" destOrd="0" presId="urn:microsoft.com/office/officeart/2005/8/layout/process5"/>
    <dgm:cxn modelId="{626FE760-2881-4D4A-89A9-BE2082DB7496}" type="presParOf" srcId="{9EE4CDBC-B08D-4AC2-9F0A-7E1449F5CA9E}" destId="{D810A202-0977-4C79-8A86-F95472AB24F5}" srcOrd="5" destOrd="0" presId="urn:microsoft.com/office/officeart/2005/8/layout/process5"/>
    <dgm:cxn modelId="{F1E82A88-1649-4A91-9EEB-EE4DA0909117}" type="presParOf" srcId="{D810A202-0977-4C79-8A86-F95472AB24F5}" destId="{A336EDC2-4FAA-494E-BD02-916F0C030954}" srcOrd="0" destOrd="0" presId="urn:microsoft.com/office/officeart/2005/8/layout/process5"/>
    <dgm:cxn modelId="{BEAAB48E-D9A6-4FB2-8D19-634EABC8EA28}" type="presParOf" srcId="{9EE4CDBC-B08D-4AC2-9F0A-7E1449F5CA9E}" destId="{8DB7C050-90BE-4425-88F3-654B7FE8B4E8}"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CB23E0-9385-4B01-9EF5-9A630AC33036}" type="doc">
      <dgm:prSet loTypeId="urn:microsoft.com/office/officeart/2005/8/layout/process1" loCatId="process" qsTypeId="urn:microsoft.com/office/officeart/2005/8/quickstyle/simple1" qsCatId="simple" csTypeId="urn:microsoft.com/office/officeart/2005/8/colors/accent1_2" csCatId="accent1"/>
      <dgm:spPr/>
      <dgm:t>
        <a:bodyPr/>
        <a:lstStyle/>
        <a:p>
          <a:endParaRPr lang="en-US"/>
        </a:p>
      </dgm:t>
    </dgm:pt>
    <dgm:pt modelId="{8E43819F-6CDD-4ADF-80FD-A771CD906DCE}">
      <dgm:prSet/>
      <dgm:spPr/>
      <dgm:t>
        <a:bodyPr/>
        <a:lstStyle/>
        <a:p>
          <a:r>
            <a:rPr lang="en-US">
              <a:latin typeface="Constantia"/>
            </a:rPr>
            <a:t>2. Visit secondhand stores instead of shopping from fast fashion brands</a:t>
          </a:r>
          <a:endParaRPr lang="en-US" b="0" i="0" u="none" strike="noStrike" cap="none" baseline="0" noProof="0">
            <a:solidFill>
              <a:srgbClr val="010000"/>
            </a:solidFill>
            <a:latin typeface="Constantia"/>
          </a:endParaRPr>
        </a:p>
      </dgm:t>
    </dgm:pt>
    <dgm:pt modelId="{263B931A-4AC4-4E7C-B0BB-704A3C4E143F}" type="parTrans" cxnId="{F90E906F-7ED3-4806-A077-89510E02B973}">
      <dgm:prSet/>
      <dgm:spPr/>
      <dgm:t>
        <a:bodyPr/>
        <a:lstStyle/>
        <a:p>
          <a:endParaRPr lang="en-US"/>
        </a:p>
      </dgm:t>
    </dgm:pt>
    <dgm:pt modelId="{1B1CA1DD-FDCF-48F2-8C26-533ECFB1A0BE}" type="sibTrans" cxnId="{F90E906F-7ED3-4806-A077-89510E02B973}">
      <dgm:prSet/>
      <dgm:spPr/>
      <dgm:t>
        <a:bodyPr/>
        <a:lstStyle/>
        <a:p>
          <a:endParaRPr lang="en-US"/>
        </a:p>
      </dgm:t>
    </dgm:pt>
    <dgm:pt modelId="{8E118421-AC93-4277-9F62-00B4A49BE4A4}">
      <dgm:prSet/>
      <dgm:spPr/>
      <dgm:t>
        <a:bodyPr/>
        <a:lstStyle/>
        <a:p>
          <a:r>
            <a:rPr lang="en-US">
              <a:latin typeface="Constantia"/>
            </a:rPr>
            <a:t>Secondhand and thrift stores still get a bad rap after all these years, even though they’re perhaps the most sustainable way to shop and most effective way to avoid fast fashion.</a:t>
          </a:r>
        </a:p>
      </dgm:t>
    </dgm:pt>
    <dgm:pt modelId="{540E17A9-3278-4418-BF3A-A44E591740E1}" type="parTrans" cxnId="{C63FB9BF-210F-4C89-B96B-3B4B58590569}">
      <dgm:prSet/>
      <dgm:spPr/>
      <dgm:t>
        <a:bodyPr/>
        <a:lstStyle/>
        <a:p>
          <a:endParaRPr lang="en-US"/>
        </a:p>
      </dgm:t>
    </dgm:pt>
    <dgm:pt modelId="{4813DD67-5555-4740-8761-3FE00C1B765A}" type="sibTrans" cxnId="{C63FB9BF-210F-4C89-B96B-3B4B58590569}">
      <dgm:prSet/>
      <dgm:spPr/>
      <dgm:t>
        <a:bodyPr/>
        <a:lstStyle/>
        <a:p>
          <a:endParaRPr lang="en-US"/>
        </a:p>
      </dgm:t>
    </dgm:pt>
    <dgm:pt modelId="{09E2E454-72EC-4AD3-816A-5E816842FBC8}">
      <dgm:prSet/>
      <dgm:spPr/>
      <dgm:t>
        <a:bodyPr/>
        <a:lstStyle/>
        <a:p>
          <a:r>
            <a:rPr lang="en-US">
              <a:latin typeface="Constantia"/>
            </a:rPr>
            <a:t>We can’t do anything about the fast fashion pieces that are already in the world, so why not recycle them and use them to their maximum value?</a:t>
          </a:r>
        </a:p>
      </dgm:t>
    </dgm:pt>
    <dgm:pt modelId="{1368A03F-5EFF-44E6-99C5-A20CF202306A}" type="parTrans" cxnId="{FB1A95A5-C9E5-4151-B058-C143B4F7C1C8}">
      <dgm:prSet/>
      <dgm:spPr/>
      <dgm:t>
        <a:bodyPr/>
        <a:lstStyle/>
        <a:p>
          <a:endParaRPr lang="en-US"/>
        </a:p>
      </dgm:t>
    </dgm:pt>
    <dgm:pt modelId="{1110EEB5-1D1C-4AFE-A326-2AD04AFC470C}" type="sibTrans" cxnId="{FB1A95A5-C9E5-4151-B058-C143B4F7C1C8}">
      <dgm:prSet/>
      <dgm:spPr/>
      <dgm:t>
        <a:bodyPr/>
        <a:lstStyle/>
        <a:p>
          <a:endParaRPr lang="en-US"/>
        </a:p>
      </dgm:t>
    </dgm:pt>
    <dgm:pt modelId="{28C579DB-2FA9-4623-84BB-4D8D6C05E634}" type="pres">
      <dgm:prSet presAssocID="{25CB23E0-9385-4B01-9EF5-9A630AC33036}" presName="Name0" presStyleCnt="0">
        <dgm:presLayoutVars>
          <dgm:dir/>
          <dgm:resizeHandles val="exact"/>
        </dgm:presLayoutVars>
      </dgm:prSet>
      <dgm:spPr/>
    </dgm:pt>
    <dgm:pt modelId="{AF1ACA14-5E15-461D-A58D-82CEBFFF87E8}" type="pres">
      <dgm:prSet presAssocID="{8E43819F-6CDD-4ADF-80FD-A771CD906DCE}" presName="node" presStyleLbl="node1" presStyleIdx="0" presStyleCnt="3">
        <dgm:presLayoutVars>
          <dgm:bulletEnabled val="1"/>
        </dgm:presLayoutVars>
      </dgm:prSet>
      <dgm:spPr/>
    </dgm:pt>
    <dgm:pt modelId="{25FEF7B6-2679-4743-B2FE-54227F9D218D}" type="pres">
      <dgm:prSet presAssocID="{1B1CA1DD-FDCF-48F2-8C26-533ECFB1A0BE}" presName="sibTrans" presStyleLbl="sibTrans2D1" presStyleIdx="0" presStyleCnt="2"/>
      <dgm:spPr/>
    </dgm:pt>
    <dgm:pt modelId="{2DA4E407-FF83-48A9-822D-274BBD13F03A}" type="pres">
      <dgm:prSet presAssocID="{1B1CA1DD-FDCF-48F2-8C26-533ECFB1A0BE}" presName="connectorText" presStyleLbl="sibTrans2D1" presStyleIdx="0" presStyleCnt="2"/>
      <dgm:spPr/>
    </dgm:pt>
    <dgm:pt modelId="{04FE9BD6-EBCF-4646-BCC3-0C36804CDCC5}" type="pres">
      <dgm:prSet presAssocID="{8E118421-AC93-4277-9F62-00B4A49BE4A4}" presName="node" presStyleLbl="node1" presStyleIdx="1" presStyleCnt="3">
        <dgm:presLayoutVars>
          <dgm:bulletEnabled val="1"/>
        </dgm:presLayoutVars>
      </dgm:prSet>
      <dgm:spPr/>
    </dgm:pt>
    <dgm:pt modelId="{6E2AB56C-0C6A-410A-8CAA-E3B0BB57E25E}" type="pres">
      <dgm:prSet presAssocID="{4813DD67-5555-4740-8761-3FE00C1B765A}" presName="sibTrans" presStyleLbl="sibTrans2D1" presStyleIdx="1" presStyleCnt="2"/>
      <dgm:spPr/>
    </dgm:pt>
    <dgm:pt modelId="{BF5FDE32-788C-41FC-BB9D-5DE376241E26}" type="pres">
      <dgm:prSet presAssocID="{4813DD67-5555-4740-8761-3FE00C1B765A}" presName="connectorText" presStyleLbl="sibTrans2D1" presStyleIdx="1" presStyleCnt="2"/>
      <dgm:spPr/>
    </dgm:pt>
    <dgm:pt modelId="{8EFF5400-CA7B-4286-89FE-BFF30E9A7D6A}" type="pres">
      <dgm:prSet presAssocID="{09E2E454-72EC-4AD3-816A-5E816842FBC8}" presName="node" presStyleLbl="node1" presStyleIdx="2" presStyleCnt="3">
        <dgm:presLayoutVars>
          <dgm:bulletEnabled val="1"/>
        </dgm:presLayoutVars>
      </dgm:prSet>
      <dgm:spPr/>
    </dgm:pt>
  </dgm:ptLst>
  <dgm:cxnLst>
    <dgm:cxn modelId="{B1DB8D02-00F8-4644-8872-E9B49BFEA7C2}" type="presOf" srcId="{09E2E454-72EC-4AD3-816A-5E816842FBC8}" destId="{8EFF5400-CA7B-4286-89FE-BFF30E9A7D6A}" srcOrd="0" destOrd="0" presId="urn:microsoft.com/office/officeart/2005/8/layout/process1"/>
    <dgm:cxn modelId="{BFC74A48-EEE6-4D82-A0FB-1FEC570D4F11}" type="presOf" srcId="{1B1CA1DD-FDCF-48F2-8C26-533ECFB1A0BE}" destId="{2DA4E407-FF83-48A9-822D-274BBD13F03A}" srcOrd="1" destOrd="0" presId="urn:microsoft.com/office/officeart/2005/8/layout/process1"/>
    <dgm:cxn modelId="{F90E906F-7ED3-4806-A077-89510E02B973}" srcId="{25CB23E0-9385-4B01-9EF5-9A630AC33036}" destId="{8E43819F-6CDD-4ADF-80FD-A771CD906DCE}" srcOrd="0" destOrd="0" parTransId="{263B931A-4AC4-4E7C-B0BB-704A3C4E143F}" sibTransId="{1B1CA1DD-FDCF-48F2-8C26-533ECFB1A0BE}"/>
    <dgm:cxn modelId="{BF14BB54-6552-4E4E-A74F-B7485E6A3E89}" type="presOf" srcId="{1B1CA1DD-FDCF-48F2-8C26-533ECFB1A0BE}" destId="{25FEF7B6-2679-4743-B2FE-54227F9D218D}" srcOrd="0" destOrd="0" presId="urn:microsoft.com/office/officeart/2005/8/layout/process1"/>
    <dgm:cxn modelId="{6E768C8A-E9FF-4347-92F7-8E6C7285C911}" type="presOf" srcId="{4813DD67-5555-4740-8761-3FE00C1B765A}" destId="{6E2AB56C-0C6A-410A-8CAA-E3B0BB57E25E}" srcOrd="0" destOrd="0" presId="urn:microsoft.com/office/officeart/2005/8/layout/process1"/>
    <dgm:cxn modelId="{FB1A95A5-C9E5-4151-B058-C143B4F7C1C8}" srcId="{25CB23E0-9385-4B01-9EF5-9A630AC33036}" destId="{09E2E454-72EC-4AD3-816A-5E816842FBC8}" srcOrd="2" destOrd="0" parTransId="{1368A03F-5EFF-44E6-99C5-A20CF202306A}" sibTransId="{1110EEB5-1D1C-4AFE-A326-2AD04AFC470C}"/>
    <dgm:cxn modelId="{E3F9A9A5-3997-4ED8-9E09-A3292B686556}" type="presOf" srcId="{25CB23E0-9385-4B01-9EF5-9A630AC33036}" destId="{28C579DB-2FA9-4623-84BB-4D8D6C05E634}" srcOrd="0" destOrd="0" presId="urn:microsoft.com/office/officeart/2005/8/layout/process1"/>
    <dgm:cxn modelId="{A2A871BA-52D1-444D-8B6D-7FCF4BE0A5D7}" type="presOf" srcId="{8E118421-AC93-4277-9F62-00B4A49BE4A4}" destId="{04FE9BD6-EBCF-4646-BCC3-0C36804CDCC5}" srcOrd="0" destOrd="0" presId="urn:microsoft.com/office/officeart/2005/8/layout/process1"/>
    <dgm:cxn modelId="{C63FB9BF-210F-4C89-B96B-3B4B58590569}" srcId="{25CB23E0-9385-4B01-9EF5-9A630AC33036}" destId="{8E118421-AC93-4277-9F62-00B4A49BE4A4}" srcOrd="1" destOrd="0" parTransId="{540E17A9-3278-4418-BF3A-A44E591740E1}" sibTransId="{4813DD67-5555-4740-8761-3FE00C1B765A}"/>
    <dgm:cxn modelId="{F07341D7-84A3-449D-8D1E-DD76EE4B4C23}" type="presOf" srcId="{8E43819F-6CDD-4ADF-80FD-A771CD906DCE}" destId="{AF1ACA14-5E15-461D-A58D-82CEBFFF87E8}" srcOrd="0" destOrd="0" presId="urn:microsoft.com/office/officeart/2005/8/layout/process1"/>
    <dgm:cxn modelId="{F75B9CF5-CC59-46B2-89F5-E34E1ACBB6D5}" type="presOf" srcId="{4813DD67-5555-4740-8761-3FE00C1B765A}" destId="{BF5FDE32-788C-41FC-BB9D-5DE376241E26}" srcOrd="1" destOrd="0" presId="urn:microsoft.com/office/officeart/2005/8/layout/process1"/>
    <dgm:cxn modelId="{60700578-2042-4612-8A29-50F2879A4ABA}" type="presParOf" srcId="{28C579DB-2FA9-4623-84BB-4D8D6C05E634}" destId="{AF1ACA14-5E15-461D-A58D-82CEBFFF87E8}" srcOrd="0" destOrd="0" presId="urn:microsoft.com/office/officeart/2005/8/layout/process1"/>
    <dgm:cxn modelId="{31BB481A-B8B2-4575-91A1-92A7ACADC013}" type="presParOf" srcId="{28C579DB-2FA9-4623-84BB-4D8D6C05E634}" destId="{25FEF7B6-2679-4743-B2FE-54227F9D218D}" srcOrd="1" destOrd="0" presId="urn:microsoft.com/office/officeart/2005/8/layout/process1"/>
    <dgm:cxn modelId="{8AA370EB-B0F8-40F5-B736-77F88DC36711}" type="presParOf" srcId="{25FEF7B6-2679-4743-B2FE-54227F9D218D}" destId="{2DA4E407-FF83-48A9-822D-274BBD13F03A}" srcOrd="0" destOrd="0" presId="urn:microsoft.com/office/officeart/2005/8/layout/process1"/>
    <dgm:cxn modelId="{577D12D5-3BE1-47A7-8A56-E906E9BF5C9F}" type="presParOf" srcId="{28C579DB-2FA9-4623-84BB-4D8D6C05E634}" destId="{04FE9BD6-EBCF-4646-BCC3-0C36804CDCC5}" srcOrd="2" destOrd="0" presId="urn:microsoft.com/office/officeart/2005/8/layout/process1"/>
    <dgm:cxn modelId="{DC52D670-7BA8-48F0-BE8A-6417CDF8127A}" type="presParOf" srcId="{28C579DB-2FA9-4623-84BB-4D8D6C05E634}" destId="{6E2AB56C-0C6A-410A-8CAA-E3B0BB57E25E}" srcOrd="3" destOrd="0" presId="urn:microsoft.com/office/officeart/2005/8/layout/process1"/>
    <dgm:cxn modelId="{1410EE8F-2291-4AC4-8C80-179D36E2DEFC}" type="presParOf" srcId="{6E2AB56C-0C6A-410A-8CAA-E3B0BB57E25E}" destId="{BF5FDE32-788C-41FC-BB9D-5DE376241E26}" srcOrd="0" destOrd="0" presId="urn:microsoft.com/office/officeart/2005/8/layout/process1"/>
    <dgm:cxn modelId="{06BAD6F7-B6D2-4C93-A5FE-8EE9C2EE3867}" type="presParOf" srcId="{28C579DB-2FA9-4623-84BB-4D8D6C05E634}" destId="{8EFF5400-CA7B-4286-89FE-BFF30E9A7D6A}"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94219A-B1B2-4E65-8B57-C806AADF411F}"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4A9C71A8-EFC1-4800-B617-28A0C0C5A2E6}">
      <dgm:prSet/>
      <dgm:spPr/>
      <dgm:t>
        <a:bodyPr/>
        <a:lstStyle/>
        <a:p>
          <a:r>
            <a:rPr lang="en-US">
              <a:latin typeface="Constantia"/>
            </a:rPr>
            <a:t>3. Restore your existing clothes instead of divulging in fast fashion clothes</a:t>
          </a:r>
          <a:endParaRPr lang="en-US" b="0" i="0" u="none" strike="noStrike" cap="none" baseline="0" noProof="0">
            <a:solidFill>
              <a:srgbClr val="010000"/>
            </a:solidFill>
            <a:latin typeface="Constantia"/>
          </a:endParaRPr>
        </a:p>
      </dgm:t>
    </dgm:pt>
    <dgm:pt modelId="{9FC84A51-DF38-4F3B-934E-8FAF2E329CB9}" type="parTrans" cxnId="{39AA2633-6E4B-4413-A2B6-9DDF30CDAB91}">
      <dgm:prSet/>
      <dgm:spPr/>
      <dgm:t>
        <a:bodyPr/>
        <a:lstStyle/>
        <a:p>
          <a:endParaRPr lang="en-US"/>
        </a:p>
      </dgm:t>
    </dgm:pt>
    <dgm:pt modelId="{97B3C38D-2679-44C6-B665-B5EAA227541F}" type="sibTrans" cxnId="{39AA2633-6E4B-4413-A2B6-9DDF30CDAB91}">
      <dgm:prSet/>
      <dgm:spPr/>
      <dgm:t>
        <a:bodyPr/>
        <a:lstStyle/>
        <a:p>
          <a:endParaRPr lang="en-US"/>
        </a:p>
      </dgm:t>
    </dgm:pt>
    <dgm:pt modelId="{53365C0E-DB95-4422-995C-9E2FEFC62D31}">
      <dgm:prSet/>
      <dgm:spPr/>
      <dgm:t>
        <a:bodyPr/>
        <a:lstStyle/>
        <a:p>
          <a:r>
            <a:rPr lang="en-US">
              <a:latin typeface="Constantia"/>
            </a:rPr>
            <a:t>You don’t even need to spend more money if you have an already extensive wardrobe and are crafty. Simply breathe some life back into your existing clothes when you’re tired of them instead of throwing them away or opting for new ones.</a:t>
          </a:r>
        </a:p>
      </dgm:t>
    </dgm:pt>
    <dgm:pt modelId="{036358B2-45E5-4D11-80F7-B8EF2C503982}" type="parTrans" cxnId="{17A0E5CE-051B-49DE-AF53-20C72B1751C2}">
      <dgm:prSet/>
      <dgm:spPr/>
      <dgm:t>
        <a:bodyPr/>
        <a:lstStyle/>
        <a:p>
          <a:endParaRPr lang="en-US"/>
        </a:p>
      </dgm:t>
    </dgm:pt>
    <dgm:pt modelId="{EF209F68-CB52-481F-B48D-791D09BCF4B5}" type="sibTrans" cxnId="{17A0E5CE-051B-49DE-AF53-20C72B1751C2}">
      <dgm:prSet/>
      <dgm:spPr/>
      <dgm:t>
        <a:bodyPr/>
        <a:lstStyle/>
        <a:p>
          <a:endParaRPr lang="en-US"/>
        </a:p>
      </dgm:t>
    </dgm:pt>
    <dgm:pt modelId="{1ABDB687-741A-4F73-8327-276CBAA6CFAA}" type="pres">
      <dgm:prSet presAssocID="{5094219A-B1B2-4E65-8B57-C806AADF411F}" presName="hierChild1" presStyleCnt="0">
        <dgm:presLayoutVars>
          <dgm:chPref val="1"/>
          <dgm:dir/>
          <dgm:animOne val="branch"/>
          <dgm:animLvl val="lvl"/>
          <dgm:resizeHandles/>
        </dgm:presLayoutVars>
      </dgm:prSet>
      <dgm:spPr/>
    </dgm:pt>
    <dgm:pt modelId="{15826122-DC9D-4F50-8212-EB71261B6DB1}" type="pres">
      <dgm:prSet presAssocID="{4A9C71A8-EFC1-4800-B617-28A0C0C5A2E6}" presName="hierRoot1" presStyleCnt="0"/>
      <dgm:spPr/>
    </dgm:pt>
    <dgm:pt modelId="{963147D6-F356-4775-B44E-3A460087474B}" type="pres">
      <dgm:prSet presAssocID="{4A9C71A8-EFC1-4800-B617-28A0C0C5A2E6}" presName="composite" presStyleCnt="0"/>
      <dgm:spPr/>
    </dgm:pt>
    <dgm:pt modelId="{466AD4B8-90F8-4A90-BF8C-28A15365F233}" type="pres">
      <dgm:prSet presAssocID="{4A9C71A8-EFC1-4800-B617-28A0C0C5A2E6}" presName="background" presStyleLbl="node0" presStyleIdx="0" presStyleCnt="2"/>
      <dgm:spPr/>
    </dgm:pt>
    <dgm:pt modelId="{3EF8A352-C79C-40F7-92D9-4E236077FF6E}" type="pres">
      <dgm:prSet presAssocID="{4A9C71A8-EFC1-4800-B617-28A0C0C5A2E6}" presName="text" presStyleLbl="fgAcc0" presStyleIdx="0" presStyleCnt="2">
        <dgm:presLayoutVars>
          <dgm:chPref val="3"/>
        </dgm:presLayoutVars>
      </dgm:prSet>
      <dgm:spPr/>
    </dgm:pt>
    <dgm:pt modelId="{B9DC37A2-15F2-4111-BFC0-06367090118A}" type="pres">
      <dgm:prSet presAssocID="{4A9C71A8-EFC1-4800-B617-28A0C0C5A2E6}" presName="hierChild2" presStyleCnt="0"/>
      <dgm:spPr/>
    </dgm:pt>
    <dgm:pt modelId="{7192A55A-204B-4F46-BF29-DCFA66675EB7}" type="pres">
      <dgm:prSet presAssocID="{53365C0E-DB95-4422-995C-9E2FEFC62D31}" presName="hierRoot1" presStyleCnt="0"/>
      <dgm:spPr/>
    </dgm:pt>
    <dgm:pt modelId="{44041982-D2BB-4C65-81C2-79FCB04DABFF}" type="pres">
      <dgm:prSet presAssocID="{53365C0E-DB95-4422-995C-9E2FEFC62D31}" presName="composite" presStyleCnt="0"/>
      <dgm:spPr/>
    </dgm:pt>
    <dgm:pt modelId="{634A0A0E-2C6E-4D0E-8865-6E0A4F12D725}" type="pres">
      <dgm:prSet presAssocID="{53365C0E-DB95-4422-995C-9E2FEFC62D31}" presName="background" presStyleLbl="node0" presStyleIdx="1" presStyleCnt="2"/>
      <dgm:spPr/>
    </dgm:pt>
    <dgm:pt modelId="{5CF02205-5A5E-4DDF-B4EB-D88CFAE1851D}" type="pres">
      <dgm:prSet presAssocID="{53365C0E-DB95-4422-995C-9E2FEFC62D31}" presName="text" presStyleLbl="fgAcc0" presStyleIdx="1" presStyleCnt="2">
        <dgm:presLayoutVars>
          <dgm:chPref val="3"/>
        </dgm:presLayoutVars>
      </dgm:prSet>
      <dgm:spPr/>
    </dgm:pt>
    <dgm:pt modelId="{DE028E2C-D10E-4B1E-9BDE-199488A85465}" type="pres">
      <dgm:prSet presAssocID="{53365C0E-DB95-4422-995C-9E2FEFC62D31}" presName="hierChild2" presStyleCnt="0"/>
      <dgm:spPr/>
    </dgm:pt>
  </dgm:ptLst>
  <dgm:cxnLst>
    <dgm:cxn modelId="{39AA2633-6E4B-4413-A2B6-9DDF30CDAB91}" srcId="{5094219A-B1B2-4E65-8B57-C806AADF411F}" destId="{4A9C71A8-EFC1-4800-B617-28A0C0C5A2E6}" srcOrd="0" destOrd="0" parTransId="{9FC84A51-DF38-4F3B-934E-8FAF2E329CB9}" sibTransId="{97B3C38D-2679-44C6-B665-B5EAA227541F}"/>
    <dgm:cxn modelId="{5B678451-9110-4DCE-8AE5-8EB74EFB7B24}" type="presOf" srcId="{4A9C71A8-EFC1-4800-B617-28A0C0C5A2E6}" destId="{3EF8A352-C79C-40F7-92D9-4E236077FF6E}" srcOrd="0" destOrd="0" presId="urn:microsoft.com/office/officeart/2005/8/layout/hierarchy1"/>
    <dgm:cxn modelId="{EE498EC6-8564-4920-A23A-9921559542E7}" type="presOf" srcId="{5094219A-B1B2-4E65-8B57-C806AADF411F}" destId="{1ABDB687-741A-4F73-8327-276CBAA6CFAA}" srcOrd="0" destOrd="0" presId="urn:microsoft.com/office/officeart/2005/8/layout/hierarchy1"/>
    <dgm:cxn modelId="{17A0E5CE-051B-49DE-AF53-20C72B1751C2}" srcId="{5094219A-B1B2-4E65-8B57-C806AADF411F}" destId="{53365C0E-DB95-4422-995C-9E2FEFC62D31}" srcOrd="1" destOrd="0" parTransId="{036358B2-45E5-4D11-80F7-B8EF2C503982}" sibTransId="{EF209F68-CB52-481F-B48D-791D09BCF4B5}"/>
    <dgm:cxn modelId="{A90FC3F0-8CC4-4E41-8008-410B6F3BD8C1}" type="presOf" srcId="{53365C0E-DB95-4422-995C-9E2FEFC62D31}" destId="{5CF02205-5A5E-4DDF-B4EB-D88CFAE1851D}" srcOrd="0" destOrd="0" presId="urn:microsoft.com/office/officeart/2005/8/layout/hierarchy1"/>
    <dgm:cxn modelId="{9E3390B7-6A95-4390-9EA6-349E310A7C3D}" type="presParOf" srcId="{1ABDB687-741A-4F73-8327-276CBAA6CFAA}" destId="{15826122-DC9D-4F50-8212-EB71261B6DB1}" srcOrd="0" destOrd="0" presId="urn:microsoft.com/office/officeart/2005/8/layout/hierarchy1"/>
    <dgm:cxn modelId="{C5A5C2DB-E4D5-47FC-A0EB-04F22F058CD2}" type="presParOf" srcId="{15826122-DC9D-4F50-8212-EB71261B6DB1}" destId="{963147D6-F356-4775-B44E-3A460087474B}" srcOrd="0" destOrd="0" presId="urn:microsoft.com/office/officeart/2005/8/layout/hierarchy1"/>
    <dgm:cxn modelId="{A6BFD630-33BB-458D-B727-DB90D605293E}" type="presParOf" srcId="{963147D6-F356-4775-B44E-3A460087474B}" destId="{466AD4B8-90F8-4A90-BF8C-28A15365F233}" srcOrd="0" destOrd="0" presId="urn:microsoft.com/office/officeart/2005/8/layout/hierarchy1"/>
    <dgm:cxn modelId="{4488E524-B90D-4D71-956A-D399ABA70AFC}" type="presParOf" srcId="{963147D6-F356-4775-B44E-3A460087474B}" destId="{3EF8A352-C79C-40F7-92D9-4E236077FF6E}" srcOrd="1" destOrd="0" presId="urn:microsoft.com/office/officeart/2005/8/layout/hierarchy1"/>
    <dgm:cxn modelId="{9C350611-00BF-46E2-A42A-355ECEA47CAF}" type="presParOf" srcId="{15826122-DC9D-4F50-8212-EB71261B6DB1}" destId="{B9DC37A2-15F2-4111-BFC0-06367090118A}" srcOrd="1" destOrd="0" presId="urn:microsoft.com/office/officeart/2005/8/layout/hierarchy1"/>
    <dgm:cxn modelId="{CFB5D642-1C24-4B39-B023-0B7B38C179EA}" type="presParOf" srcId="{1ABDB687-741A-4F73-8327-276CBAA6CFAA}" destId="{7192A55A-204B-4F46-BF29-DCFA66675EB7}" srcOrd="1" destOrd="0" presId="urn:microsoft.com/office/officeart/2005/8/layout/hierarchy1"/>
    <dgm:cxn modelId="{DA4A9A4F-B05E-469D-AD88-7CB755B62A3D}" type="presParOf" srcId="{7192A55A-204B-4F46-BF29-DCFA66675EB7}" destId="{44041982-D2BB-4C65-81C2-79FCB04DABFF}" srcOrd="0" destOrd="0" presId="urn:microsoft.com/office/officeart/2005/8/layout/hierarchy1"/>
    <dgm:cxn modelId="{25D404BA-2ED3-4708-B192-BABA780149C3}" type="presParOf" srcId="{44041982-D2BB-4C65-81C2-79FCB04DABFF}" destId="{634A0A0E-2C6E-4D0E-8865-6E0A4F12D725}" srcOrd="0" destOrd="0" presId="urn:microsoft.com/office/officeart/2005/8/layout/hierarchy1"/>
    <dgm:cxn modelId="{3EFF0F38-26CD-4E9C-AD7A-7A4487A9B1A4}" type="presParOf" srcId="{44041982-D2BB-4C65-81C2-79FCB04DABFF}" destId="{5CF02205-5A5E-4DDF-B4EB-D88CFAE1851D}" srcOrd="1" destOrd="0" presId="urn:microsoft.com/office/officeart/2005/8/layout/hierarchy1"/>
    <dgm:cxn modelId="{65F9B27D-6F9A-443E-9F4B-2FE0F8E3E881}" type="presParOf" srcId="{7192A55A-204B-4F46-BF29-DCFA66675EB7}" destId="{DE028E2C-D10E-4B1E-9BDE-199488A8546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012BE-52C1-4954-99D9-849CFCAC3818}">
      <dsp:nvSpPr>
        <dsp:cNvPr id="0" name=""/>
        <dsp:cNvSpPr/>
      </dsp:nvSpPr>
      <dsp:spPr>
        <a:xfrm>
          <a:off x="0" y="35085"/>
          <a:ext cx="10058399" cy="8751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latin typeface="Constantia"/>
            </a:rPr>
            <a:t>Fast fashion describes clothing designs that move quickly from the catwalk to retail stores to meet new trends.</a:t>
          </a:r>
          <a:endParaRPr lang="en-US" sz="2200" b="0" i="0" u="none" strike="noStrike" kern="1200" cap="none" baseline="0" noProof="0">
            <a:latin typeface="Constantia"/>
          </a:endParaRPr>
        </a:p>
      </dsp:txBody>
      <dsp:txXfrm>
        <a:off x="42722" y="77807"/>
        <a:ext cx="9972955" cy="789716"/>
      </dsp:txXfrm>
    </dsp:sp>
    <dsp:sp modelId="{C30133E9-50CA-4F75-9124-C9DBC49DCF45}">
      <dsp:nvSpPr>
        <dsp:cNvPr id="0" name=""/>
        <dsp:cNvSpPr/>
      </dsp:nvSpPr>
      <dsp:spPr>
        <a:xfrm>
          <a:off x="0" y="973605"/>
          <a:ext cx="10058399" cy="8751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latin typeface="Constantia"/>
            </a:rPr>
            <a:t>Fast fashion competes with traditional fashion houses that continue to introduce new fashion lines on a seasonal basis.</a:t>
          </a:r>
        </a:p>
      </dsp:txBody>
      <dsp:txXfrm>
        <a:off x="42722" y="1016327"/>
        <a:ext cx="9972955" cy="789716"/>
      </dsp:txXfrm>
    </dsp:sp>
    <dsp:sp modelId="{17B14633-8115-443F-BF61-BBE9CD536669}">
      <dsp:nvSpPr>
        <dsp:cNvPr id="0" name=""/>
        <dsp:cNvSpPr/>
      </dsp:nvSpPr>
      <dsp:spPr>
        <a:xfrm>
          <a:off x="0" y="1912125"/>
          <a:ext cx="10058399" cy="8751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latin typeface="Constantia"/>
            </a:rPr>
            <a:t>Innovations in supply chain management among fashion retailers make fast fashion possible.</a:t>
          </a:r>
        </a:p>
      </dsp:txBody>
      <dsp:txXfrm>
        <a:off x="42722" y="1954847"/>
        <a:ext cx="9972955" cy="789716"/>
      </dsp:txXfrm>
    </dsp:sp>
    <dsp:sp modelId="{5E818444-4282-4D75-9A68-F362123DF185}">
      <dsp:nvSpPr>
        <dsp:cNvPr id="0" name=""/>
        <dsp:cNvSpPr/>
      </dsp:nvSpPr>
      <dsp:spPr>
        <a:xfrm>
          <a:off x="0" y="2850645"/>
          <a:ext cx="10058399" cy="8751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latin typeface="Constantia"/>
            </a:rPr>
            <a:t>Leaders in the fast fashion industry include Zara, H&amp;M, UNIQLO, Gap, and Forever 21</a:t>
          </a:r>
        </a:p>
      </dsp:txBody>
      <dsp:txXfrm>
        <a:off x="42722" y="2893367"/>
        <a:ext cx="9972955" cy="7897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C5126-F04D-40B0-9394-6023D2940E1F}">
      <dsp:nvSpPr>
        <dsp:cNvPr id="0" name=""/>
        <dsp:cNvSpPr/>
      </dsp:nvSpPr>
      <dsp:spPr>
        <a:xfrm>
          <a:off x="1851826" y="2899"/>
          <a:ext cx="3104532" cy="186271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onstantia"/>
            </a:rPr>
            <a:t>1. Buy boutique and avoid shopping fast fashion</a:t>
          </a:r>
          <a:endParaRPr lang="en-US" sz="1400" b="0" i="0" u="none" strike="noStrike" kern="1200" cap="none" baseline="0" noProof="0">
            <a:latin typeface="Constantia"/>
          </a:endParaRPr>
        </a:p>
      </dsp:txBody>
      <dsp:txXfrm>
        <a:off x="1906383" y="57456"/>
        <a:ext cx="2995418" cy="1753605"/>
      </dsp:txXfrm>
    </dsp:sp>
    <dsp:sp modelId="{D9237E97-9031-479D-8612-BC5E661B1E12}">
      <dsp:nvSpPr>
        <dsp:cNvPr id="0" name=""/>
        <dsp:cNvSpPr/>
      </dsp:nvSpPr>
      <dsp:spPr>
        <a:xfrm>
          <a:off x="5229557" y="549297"/>
          <a:ext cx="658160" cy="7699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229557" y="703282"/>
        <a:ext cx="460712" cy="461954"/>
      </dsp:txXfrm>
    </dsp:sp>
    <dsp:sp modelId="{157D2EB1-6620-4A5F-8352-96C924BBE368}">
      <dsp:nvSpPr>
        <dsp:cNvPr id="0" name=""/>
        <dsp:cNvSpPr/>
      </dsp:nvSpPr>
      <dsp:spPr>
        <a:xfrm>
          <a:off x="6198172" y="2899"/>
          <a:ext cx="3104532" cy="186271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onstantia"/>
            </a:rPr>
            <a:t>If you love to shop in-person, you may want to check out some of your local boutiques. Chances are, you’ve avoided them because they can be a little bit on the pricey side. The reason for this is that small, privately owned boutiques usually have </a:t>
          </a:r>
          <a:r>
            <a:rPr lang="en-US" sz="1400" b="1" kern="1200">
              <a:latin typeface="Constantia"/>
            </a:rPr>
            <a:t>personal shoppers</a:t>
          </a:r>
          <a:r>
            <a:rPr lang="en-US" sz="1400" kern="1200">
              <a:latin typeface="Constantia"/>
            </a:rPr>
            <a:t>.</a:t>
          </a:r>
        </a:p>
      </dsp:txBody>
      <dsp:txXfrm>
        <a:off x="6252729" y="57456"/>
        <a:ext cx="2995418" cy="1753605"/>
      </dsp:txXfrm>
    </dsp:sp>
    <dsp:sp modelId="{4BFA1E76-6C71-4F00-92C3-1D835AAFBAEB}">
      <dsp:nvSpPr>
        <dsp:cNvPr id="0" name=""/>
        <dsp:cNvSpPr/>
      </dsp:nvSpPr>
      <dsp:spPr>
        <a:xfrm rot="5400000">
          <a:off x="7421357" y="2082936"/>
          <a:ext cx="658160" cy="7699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7519460" y="2138818"/>
        <a:ext cx="461954" cy="460712"/>
      </dsp:txXfrm>
    </dsp:sp>
    <dsp:sp modelId="{6D35F10E-86A8-4800-BE6F-CEDAF6A5630F}">
      <dsp:nvSpPr>
        <dsp:cNvPr id="0" name=""/>
        <dsp:cNvSpPr/>
      </dsp:nvSpPr>
      <dsp:spPr>
        <a:xfrm>
          <a:off x="6198172" y="3107432"/>
          <a:ext cx="3104532" cy="186271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onstantia"/>
            </a:rPr>
            <a:t>These personal shoppers locate local designers and distributors and personally select the clothes from that store.</a:t>
          </a:r>
        </a:p>
      </dsp:txBody>
      <dsp:txXfrm>
        <a:off x="6252729" y="3161989"/>
        <a:ext cx="2995418" cy="1753605"/>
      </dsp:txXfrm>
    </dsp:sp>
    <dsp:sp modelId="{D810A202-0977-4C79-8A86-F95472AB24F5}">
      <dsp:nvSpPr>
        <dsp:cNvPr id="0" name=""/>
        <dsp:cNvSpPr/>
      </dsp:nvSpPr>
      <dsp:spPr>
        <a:xfrm rot="10800000">
          <a:off x="5266812" y="3653830"/>
          <a:ext cx="658160" cy="7699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5464260" y="3807815"/>
        <a:ext cx="460712" cy="461954"/>
      </dsp:txXfrm>
    </dsp:sp>
    <dsp:sp modelId="{8DB7C050-90BE-4425-88F3-654B7FE8B4E8}">
      <dsp:nvSpPr>
        <dsp:cNvPr id="0" name=""/>
        <dsp:cNvSpPr/>
      </dsp:nvSpPr>
      <dsp:spPr>
        <a:xfrm>
          <a:off x="1851826" y="3107432"/>
          <a:ext cx="3104532" cy="186271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onstantia"/>
            </a:rPr>
            <a:t>As such, there’s no mass-production, and </a:t>
          </a:r>
          <a:r>
            <a:rPr lang="en-US" sz="1400" b="1" kern="1200">
              <a:latin typeface="Constantia"/>
            </a:rPr>
            <a:t>your profits directly benefit the owner, workers, and distributors of that store – as opposed to some bigwig at corporate headquarters.</a:t>
          </a:r>
          <a:endParaRPr lang="en-US" sz="1400" kern="1200">
            <a:latin typeface="Constantia"/>
          </a:endParaRPr>
        </a:p>
      </dsp:txBody>
      <dsp:txXfrm>
        <a:off x="1906383" y="3161989"/>
        <a:ext cx="2995418" cy="17536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1ACA14-5E15-461D-A58D-82CEBFFF87E8}">
      <dsp:nvSpPr>
        <dsp:cNvPr id="0" name=""/>
        <dsp:cNvSpPr/>
      </dsp:nvSpPr>
      <dsp:spPr>
        <a:xfrm>
          <a:off x="9580" y="870033"/>
          <a:ext cx="2863504" cy="187917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onstantia"/>
            </a:rPr>
            <a:t>2. Visit secondhand stores instead of shopping from fast fashion brands</a:t>
          </a:r>
          <a:endParaRPr lang="en-US" sz="1800" b="0" i="0" u="none" strike="noStrike" kern="1200" cap="none" baseline="0" noProof="0">
            <a:solidFill>
              <a:srgbClr val="010000"/>
            </a:solidFill>
            <a:latin typeface="Constantia"/>
          </a:endParaRPr>
        </a:p>
      </dsp:txBody>
      <dsp:txXfrm>
        <a:off x="64619" y="925072"/>
        <a:ext cx="2753426" cy="1769096"/>
      </dsp:txXfrm>
    </dsp:sp>
    <dsp:sp modelId="{25FEF7B6-2679-4743-B2FE-54227F9D218D}">
      <dsp:nvSpPr>
        <dsp:cNvPr id="0" name=""/>
        <dsp:cNvSpPr/>
      </dsp:nvSpPr>
      <dsp:spPr>
        <a:xfrm>
          <a:off x="3159435" y="1454546"/>
          <a:ext cx="607062" cy="7101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159435" y="1596576"/>
        <a:ext cx="424943" cy="426089"/>
      </dsp:txXfrm>
    </dsp:sp>
    <dsp:sp modelId="{04FE9BD6-EBCF-4646-BCC3-0C36804CDCC5}">
      <dsp:nvSpPr>
        <dsp:cNvPr id="0" name=""/>
        <dsp:cNvSpPr/>
      </dsp:nvSpPr>
      <dsp:spPr>
        <a:xfrm>
          <a:off x="4018486" y="870033"/>
          <a:ext cx="2863504" cy="187917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onstantia"/>
            </a:rPr>
            <a:t>Secondhand and thrift stores still get a bad rap after all these years, even though they’re perhaps the most sustainable way to shop and most effective way to avoid fast fashion.</a:t>
          </a:r>
        </a:p>
      </dsp:txBody>
      <dsp:txXfrm>
        <a:off x="4073525" y="925072"/>
        <a:ext cx="2753426" cy="1769096"/>
      </dsp:txXfrm>
    </dsp:sp>
    <dsp:sp modelId="{6E2AB56C-0C6A-410A-8CAA-E3B0BB57E25E}">
      <dsp:nvSpPr>
        <dsp:cNvPr id="0" name=""/>
        <dsp:cNvSpPr/>
      </dsp:nvSpPr>
      <dsp:spPr>
        <a:xfrm>
          <a:off x="7168341" y="1454546"/>
          <a:ext cx="607062" cy="7101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168341" y="1596576"/>
        <a:ext cx="424943" cy="426089"/>
      </dsp:txXfrm>
    </dsp:sp>
    <dsp:sp modelId="{8EFF5400-CA7B-4286-89FE-BFF30E9A7D6A}">
      <dsp:nvSpPr>
        <dsp:cNvPr id="0" name=""/>
        <dsp:cNvSpPr/>
      </dsp:nvSpPr>
      <dsp:spPr>
        <a:xfrm>
          <a:off x="8027392" y="870033"/>
          <a:ext cx="2863504" cy="187917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onstantia"/>
            </a:rPr>
            <a:t>We can’t do anything about the fast fashion pieces that are already in the world, so why not recycle them and use them to their maximum value?</a:t>
          </a:r>
        </a:p>
      </dsp:txBody>
      <dsp:txXfrm>
        <a:off x="8082431" y="925072"/>
        <a:ext cx="2753426" cy="17690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6AD4B8-90F8-4A90-BF8C-28A15365F233}">
      <dsp:nvSpPr>
        <dsp:cNvPr id="0" name=""/>
        <dsp:cNvSpPr/>
      </dsp:nvSpPr>
      <dsp:spPr>
        <a:xfrm>
          <a:off x="1227" y="333200"/>
          <a:ext cx="4309690" cy="273665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F8A352-C79C-40F7-92D9-4E236077FF6E}">
      <dsp:nvSpPr>
        <dsp:cNvPr id="0" name=""/>
        <dsp:cNvSpPr/>
      </dsp:nvSpPr>
      <dsp:spPr>
        <a:xfrm>
          <a:off x="480082" y="788112"/>
          <a:ext cx="4309690" cy="273665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Constantia"/>
            </a:rPr>
            <a:t>3. Restore your existing clothes instead of divulging in fast fashion clothes</a:t>
          </a:r>
          <a:endParaRPr lang="en-US" sz="2400" b="0" i="0" u="none" strike="noStrike" kern="1200" cap="none" baseline="0" noProof="0">
            <a:solidFill>
              <a:srgbClr val="010000"/>
            </a:solidFill>
            <a:latin typeface="Constantia"/>
          </a:endParaRPr>
        </a:p>
      </dsp:txBody>
      <dsp:txXfrm>
        <a:off x="560236" y="868266"/>
        <a:ext cx="4149382" cy="2576345"/>
      </dsp:txXfrm>
    </dsp:sp>
    <dsp:sp modelId="{634A0A0E-2C6E-4D0E-8865-6E0A4F12D725}">
      <dsp:nvSpPr>
        <dsp:cNvPr id="0" name=""/>
        <dsp:cNvSpPr/>
      </dsp:nvSpPr>
      <dsp:spPr>
        <a:xfrm>
          <a:off x="5268627" y="333200"/>
          <a:ext cx="4309690" cy="273665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F02205-5A5E-4DDF-B4EB-D88CFAE1851D}">
      <dsp:nvSpPr>
        <dsp:cNvPr id="0" name=""/>
        <dsp:cNvSpPr/>
      </dsp:nvSpPr>
      <dsp:spPr>
        <a:xfrm>
          <a:off x="5747481" y="788112"/>
          <a:ext cx="4309690" cy="273665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Constantia"/>
            </a:rPr>
            <a:t>You don’t even need to spend more money if you have an already extensive wardrobe and are crafty. Simply breathe some life back into your existing clothes when you’re tired of them instead of throwing them away or opting for new ones.</a:t>
          </a:r>
        </a:p>
      </dsp:txBody>
      <dsp:txXfrm>
        <a:off x="5827635" y="868266"/>
        <a:ext cx="4149382" cy="257634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5/23/2020</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7525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5/23/2020</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27955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5/23/2020</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9023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5/23/2020</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00352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5/23/2020</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2644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5/23/2020</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43340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5/23/2020</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82940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5/23/2020</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19990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5/23/2020</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86182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5/23/2020</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795484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5/23/2020</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39125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5/23/2020</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5333803"/>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1" r:id="rId6"/>
    <p:sldLayoutId id="2147483747" r:id="rId7"/>
    <p:sldLayoutId id="2147483748" r:id="rId8"/>
    <p:sldLayoutId id="2147483749" r:id="rId9"/>
    <p:sldLayoutId id="2147483750" r:id="rId10"/>
    <p:sldLayoutId id="2147483752" r:id="rId11"/>
  </p:sldLayoutIdLst>
  <p:hf sldNum="0" hdr="0" ftr="0" dt="0"/>
  <p:txStyles>
    <p:titleStyle>
      <a:lvl1pPr algn="l" defTabSz="914400" rtl="0" eaLnBrk="1" latinLnBrk="0" hangingPunct="1">
        <a:lnSpc>
          <a:spcPct val="80000"/>
        </a:lnSpc>
        <a:spcBef>
          <a:spcPct val="0"/>
        </a:spcBef>
        <a:buNone/>
        <a:defRPr sz="54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hyperlink" Target="https://www.youtube.com/watch?v=iq0--DfC2Xk" TargetMode="Externa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s://luxatic.com/the-worlds-most-valuable-luxury-brands-in-2019/#4_Gucci_8211_253_billion" TargetMode="External"/><Relationship Id="rId3" Type="http://schemas.openxmlformats.org/officeDocument/2006/relationships/hyperlink" Target="https://luxatic.com/the-worlds-most-valuable-luxury-brands-in-2019/#9_Yves_Saint_Laurent_8211_36_billion" TargetMode="External"/><Relationship Id="rId7" Type="http://schemas.openxmlformats.org/officeDocument/2006/relationships/hyperlink" Target="https://luxatic.com/the-worlds-most-valuable-luxury-brands-in-2019/#5_Rolex_8211_84_billion" TargetMode="External"/><Relationship Id="rId2" Type="http://schemas.openxmlformats.org/officeDocument/2006/relationships/hyperlink" Target="https://luxatic.com/the-worlds-most-valuable-luxury-brands-in-2019/#10_Prada_8211_35_billion" TargetMode="External"/><Relationship Id="rId1" Type="http://schemas.openxmlformats.org/officeDocument/2006/relationships/slideLayout" Target="../slideLayouts/slideLayout2.xml"/><Relationship Id="rId6" Type="http://schemas.openxmlformats.org/officeDocument/2006/relationships/hyperlink" Target="https://luxatic.com/the-worlds-most-valuable-luxury-brands-in-2019/#6_Cartier_8211_6_billion" TargetMode="External"/><Relationship Id="rId11" Type="http://schemas.openxmlformats.org/officeDocument/2006/relationships/hyperlink" Target="https://luxatic.com/the-worlds-most-valuable-luxury-brands-in-2019/#1_Louis_Vuitton_8211_472_billion" TargetMode="External"/><Relationship Id="rId5" Type="http://schemas.openxmlformats.org/officeDocument/2006/relationships/hyperlink" Target="https://luxatic.com/the-worlds-most-valuable-luxury-brands-in-2019/#7_Burberry_8211_47_billion" TargetMode="External"/><Relationship Id="rId10" Type="http://schemas.openxmlformats.org/officeDocument/2006/relationships/hyperlink" Target="https://luxatic.com/the-worlds-most-valuable-luxury-brands-in-2019/#2_Chanel_8211_37_billion" TargetMode="External"/><Relationship Id="rId4" Type="http://schemas.openxmlformats.org/officeDocument/2006/relationships/hyperlink" Target="https://luxatic.com/the-worlds-most-valuable-luxury-brands-in-2019/#8_Dior_8211_47_billion" TargetMode="External"/><Relationship Id="rId9" Type="http://schemas.openxmlformats.org/officeDocument/2006/relationships/hyperlink" Target="https://luxatic.com/the-worlds-most-valuable-luxury-brands-in-2019/#3_Hermes_8211_31_billion"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t="-17000" b="-17000"/>
          </a:stretch>
        </a:blipFill>
        <a:effectLst/>
      </p:bgPr>
    </p:bg>
    <p:spTree>
      <p:nvGrpSpPr>
        <p:cNvPr id="1" name=""/>
        <p:cNvGrpSpPr/>
        <p:nvPr/>
      </p:nvGrpSpPr>
      <p:grpSpPr>
        <a:xfrm>
          <a:off x="0" y="0"/>
          <a:ext cx="0" cy="0"/>
          <a:chOff x="0" y="0"/>
          <a:chExt cx="0" cy="0"/>
        </a:xfrm>
      </p:grpSpPr>
      <p:sp>
        <p:nvSpPr>
          <p:cNvPr id="20" name="Rectangle 22">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Cím 1"/>
          <p:cNvSpPr>
            <a:spLocks noGrp="1"/>
          </p:cNvSpPr>
          <p:nvPr>
            <p:ph type="ctrTitle"/>
          </p:nvPr>
        </p:nvSpPr>
        <p:spPr>
          <a:xfrm>
            <a:off x="484814" y="640080"/>
            <a:ext cx="3659246" cy="2850319"/>
          </a:xfrm>
        </p:spPr>
        <p:txBody>
          <a:bodyPr>
            <a:normAutofit/>
          </a:bodyPr>
          <a:lstStyle/>
          <a:p>
            <a:r>
              <a:rPr lang="hu-HU" sz="5400" dirty="0">
                <a:solidFill>
                  <a:srgbClr val="FFFFFF"/>
                </a:solidFill>
                <a:latin typeface="Constantia"/>
                <a:cs typeface="Calibri Light"/>
              </a:rPr>
              <a:t>Money and </a:t>
            </a:r>
            <a:r>
              <a:rPr lang="hu-HU" sz="5400" err="1">
                <a:solidFill>
                  <a:srgbClr val="FFFFFF"/>
                </a:solidFill>
                <a:latin typeface="Constantia"/>
                <a:cs typeface="Calibri Light"/>
              </a:rPr>
              <a:t>Fashion</a:t>
            </a:r>
            <a:endParaRPr lang="hu-HU" sz="5400" err="1">
              <a:solidFill>
                <a:srgbClr val="FFFFFF"/>
              </a:solidFill>
              <a:latin typeface="Constantia"/>
            </a:endParaRPr>
          </a:p>
        </p:txBody>
      </p:sp>
      <p:sp>
        <p:nvSpPr>
          <p:cNvPr id="3" name="Alcím 2"/>
          <p:cNvSpPr>
            <a:spLocks noGrp="1"/>
          </p:cNvSpPr>
          <p:nvPr>
            <p:ph type="subTitle" idx="1"/>
          </p:nvPr>
        </p:nvSpPr>
        <p:spPr>
          <a:xfrm>
            <a:off x="484814" y="3812134"/>
            <a:ext cx="3659246" cy="2349823"/>
          </a:xfrm>
        </p:spPr>
        <p:txBody>
          <a:bodyPr vert="horz" lIns="91440" tIns="45720" rIns="91440" bIns="45720" rtlCol="0" anchor="t">
            <a:normAutofit/>
          </a:bodyPr>
          <a:lstStyle/>
          <a:p>
            <a:r>
              <a:rPr lang="hu-HU" sz="1800" dirty="0" err="1">
                <a:solidFill>
                  <a:srgbClr val="FFFFFF"/>
                </a:solidFill>
                <a:latin typeface="Constantia"/>
                <a:cs typeface="Calibri"/>
              </a:rPr>
              <a:t>By</a:t>
            </a:r>
            <a:r>
              <a:rPr lang="hu-HU" sz="1800" dirty="0">
                <a:solidFill>
                  <a:srgbClr val="FFFFFF"/>
                </a:solidFill>
                <a:latin typeface="Constantia"/>
                <a:cs typeface="Calibri"/>
              </a:rPr>
              <a:t>: Laura Kiss, Brandy Lakatos, Levente Móré, Gergő </a:t>
            </a:r>
            <a:r>
              <a:rPr lang="hu-HU" sz="1800" dirty="0" err="1">
                <a:solidFill>
                  <a:srgbClr val="FFFFFF"/>
                </a:solidFill>
                <a:latin typeface="Constantia"/>
                <a:cs typeface="Calibri"/>
              </a:rPr>
              <a:t>Radácsy</a:t>
            </a:r>
            <a:endParaRPr lang="hu-HU" sz="1800" dirty="0">
              <a:solidFill>
                <a:srgbClr val="FFFFFF"/>
              </a:solidFill>
              <a:latin typeface="Constantia"/>
              <a:cs typeface="Calibri"/>
            </a:endParaRPr>
          </a:p>
          <a:p>
            <a:r>
              <a:rPr lang="hu-HU" sz="1800">
                <a:solidFill>
                  <a:srgbClr val="FFFFFF"/>
                </a:solidFill>
                <a:latin typeface="Constantia"/>
              </a:rPr>
              <a:t>Group 8/1</a:t>
            </a:r>
            <a:endParaRPr lang="hu-HU" sz="1800" err="1">
              <a:solidFill>
                <a:srgbClr val="FFFFFF"/>
              </a:solidFill>
              <a:latin typeface="Constantia"/>
            </a:endParaRPr>
          </a:p>
        </p:txBody>
      </p:sp>
      <p:cxnSp>
        <p:nvCxnSpPr>
          <p:cNvPr id="21" name="Straight Connector 24">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2797"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74847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 name="Straight Connector 9">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zövegdoboz 2">
            <a:extLst>
              <a:ext uri="{FF2B5EF4-FFF2-40B4-BE49-F238E27FC236}">
                <a16:creationId xmlns:a16="http://schemas.microsoft.com/office/drawing/2014/main" id="{D8B2A8C7-1FD4-40AA-AFC8-B0C5E0AED66B}"/>
              </a:ext>
            </a:extLst>
          </p:cNvPr>
          <p:cNvSpPr txBox="1"/>
          <p:nvPr/>
        </p:nvSpPr>
        <p:spPr>
          <a:xfrm>
            <a:off x="5231958" y="605896"/>
            <a:ext cx="5923721" cy="5646208"/>
          </a:xfrm>
          <a:prstGeom prst="rect">
            <a:avLst/>
          </a:prstGeom>
        </p:spPr>
        <p:txBody>
          <a:bodyPr rot="0" spcFirstLastPara="0" vertOverflow="overflow" horzOverflow="overflow" vert="horz" lIns="0" tIns="45720" rIns="0" bIns="45720" numCol="1" spcCol="0" rtlCol="0" fromWordArt="0" anchor="ctr" anchorCtr="0" forceAA="0" compatLnSpc="1">
            <a:prstTxWarp prst="textNoShape">
              <a:avLst/>
            </a:prstTxWarp>
            <a:normAutofit/>
          </a:bodyPr>
          <a:lstStyle/>
          <a:p>
            <a:pPr>
              <a:spcAft>
                <a:spcPts val="600"/>
              </a:spcAft>
              <a:buFont typeface="Calibri" panose="020F0502020204030204" pitchFamily="34" charset="0"/>
            </a:pPr>
            <a:r>
              <a:rPr lang="en-US" sz="2400" dirty="0">
                <a:solidFill>
                  <a:schemeClr val="tx1">
                    <a:lumMod val="75000"/>
                    <a:lumOff val="25000"/>
                  </a:schemeClr>
                </a:solidFill>
                <a:latin typeface="Constantia"/>
              </a:rPr>
              <a:t>Founded in 1921 in Florence, Tuscany by Guccio Gucci, the eponymous company is currently among the most famous fashion brands in the world, also ranked 38th most valuable brands in 2018 by Forbes. Gucci is also Italy’s top selling brand.</a:t>
            </a:r>
          </a:p>
          <a:p>
            <a:pPr>
              <a:spcAft>
                <a:spcPts val="600"/>
              </a:spcAft>
              <a:buFont typeface="Calibri" panose="020F0502020204030204" pitchFamily="34" charset="0"/>
            </a:pPr>
            <a:r>
              <a:rPr lang="en-US" sz="2400" dirty="0">
                <a:solidFill>
                  <a:schemeClr val="tx1">
                    <a:lumMod val="75000"/>
                    <a:lumOff val="25000"/>
                  </a:schemeClr>
                </a:solidFill>
                <a:latin typeface="Constantia"/>
              </a:rPr>
              <a:t>It has more than 278 stores worldwide, through which the brands sells its iconic fashion products like leather goods and clothing. As of this year, Gucci is valued at $25.3 billion, making it among the richest luxury fashion houses in the world today.</a:t>
            </a:r>
          </a:p>
        </p:txBody>
      </p:sp>
      <p:sp>
        <p:nvSpPr>
          <p:cNvPr id="16" name="Rectangle 15">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Szövegdoboz 1">
            <a:extLst>
              <a:ext uri="{FF2B5EF4-FFF2-40B4-BE49-F238E27FC236}">
                <a16:creationId xmlns:a16="http://schemas.microsoft.com/office/drawing/2014/main" id="{84D79684-0605-413C-8FB7-3390935139FC}"/>
              </a:ext>
            </a:extLst>
          </p:cNvPr>
          <p:cNvSpPr txBox="1"/>
          <p:nvPr/>
        </p:nvSpPr>
        <p:spPr>
          <a:xfrm>
            <a:off x="5112589" y="598098"/>
            <a:ext cx="3907766"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hu-HU" sz="2800" b="0" dirty="0">
                <a:solidFill>
                  <a:srgbClr val="111111"/>
                </a:solidFill>
                <a:latin typeface="Constantia"/>
                <a:ea typeface="Roboto"/>
                <a:cs typeface="Roboto"/>
              </a:rPr>
              <a:t>4. </a:t>
            </a:r>
            <a:r>
              <a:rPr lang="hu-HU" sz="2800" b="0" dirty="0" err="1">
                <a:solidFill>
                  <a:srgbClr val="111111"/>
                </a:solidFill>
                <a:latin typeface="Constantia"/>
                <a:ea typeface="Roboto"/>
                <a:cs typeface="Roboto"/>
              </a:rPr>
              <a:t>Gucci</a:t>
            </a:r>
            <a:r>
              <a:rPr lang="hu-HU" sz="2800" b="0" dirty="0">
                <a:solidFill>
                  <a:srgbClr val="111111"/>
                </a:solidFill>
                <a:latin typeface="Constantia"/>
                <a:ea typeface="Roboto"/>
                <a:cs typeface="Roboto"/>
              </a:rPr>
              <a:t> – $25.3 </a:t>
            </a:r>
            <a:r>
              <a:rPr lang="hu-HU" sz="2800" b="0" dirty="0" err="1">
                <a:solidFill>
                  <a:srgbClr val="111111"/>
                </a:solidFill>
                <a:latin typeface="Constantia"/>
                <a:ea typeface="Roboto"/>
                <a:cs typeface="Roboto"/>
              </a:rPr>
              <a:t>billion</a:t>
            </a:r>
            <a:endParaRPr lang="hu-HU" sz="2800" b="0" dirty="0">
              <a:solidFill>
                <a:srgbClr val="111111"/>
              </a:solidFill>
              <a:latin typeface="Constantia"/>
              <a:ea typeface="Roboto"/>
              <a:cs typeface="Roboto"/>
            </a:endParaRPr>
          </a:p>
          <a:p>
            <a:pPr>
              <a:spcAft>
                <a:spcPts val="600"/>
              </a:spcAft>
            </a:pPr>
            <a:endParaRPr lang="hu-HU"/>
          </a:p>
        </p:txBody>
      </p:sp>
      <p:pic>
        <p:nvPicPr>
          <p:cNvPr id="4" name="Kép 4" descr="A képen rajz, ablak látható&#10;&#10;A leírás teljesen megbízható">
            <a:extLst>
              <a:ext uri="{FF2B5EF4-FFF2-40B4-BE49-F238E27FC236}">
                <a16:creationId xmlns:a16="http://schemas.microsoft.com/office/drawing/2014/main" id="{01F4400C-F002-4282-B500-F8F0AE5ACDC0}"/>
              </a:ext>
            </a:extLst>
          </p:cNvPr>
          <p:cNvPicPr>
            <a:picLocks noChangeAspect="1"/>
          </p:cNvPicPr>
          <p:nvPr/>
        </p:nvPicPr>
        <p:blipFill>
          <a:blip r:embed="rId2"/>
          <a:stretch>
            <a:fillRect/>
          </a:stretch>
        </p:blipFill>
        <p:spPr>
          <a:xfrm>
            <a:off x="698740" y="1963112"/>
            <a:ext cx="3476445" cy="2701739"/>
          </a:xfrm>
          <a:prstGeom prst="rect">
            <a:avLst/>
          </a:prstGeom>
        </p:spPr>
      </p:pic>
    </p:spTree>
    <p:extLst>
      <p:ext uri="{BB962C8B-B14F-4D97-AF65-F5344CB8AC3E}">
        <p14:creationId xmlns:p14="http://schemas.microsoft.com/office/powerpoint/2010/main" val="3289352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 name="Straight Connector 9">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zövegdoboz 2">
            <a:extLst>
              <a:ext uri="{FF2B5EF4-FFF2-40B4-BE49-F238E27FC236}">
                <a16:creationId xmlns:a16="http://schemas.microsoft.com/office/drawing/2014/main" id="{C3F2FF47-EF2A-4928-B783-F92C038872F8}"/>
              </a:ext>
            </a:extLst>
          </p:cNvPr>
          <p:cNvSpPr txBox="1"/>
          <p:nvPr/>
        </p:nvSpPr>
        <p:spPr>
          <a:xfrm>
            <a:off x="5231958" y="922198"/>
            <a:ext cx="5923721" cy="5646208"/>
          </a:xfrm>
          <a:prstGeom prst="rect">
            <a:avLst/>
          </a:prstGeom>
        </p:spPr>
        <p:txBody>
          <a:bodyPr rot="0" spcFirstLastPara="0" vertOverflow="overflow" horzOverflow="overflow" vert="horz" lIns="0" tIns="45720" rIns="0" bIns="45720" numCol="1" spcCol="0" rtlCol="0" fromWordArt="0" anchor="ctr" anchorCtr="0" forceAA="0" compatLnSpc="1">
            <a:prstTxWarp prst="textNoShape">
              <a:avLst/>
            </a:prstTxWarp>
            <a:normAutofit fontScale="92500"/>
          </a:bodyPr>
          <a:lstStyle/>
          <a:p>
            <a:pPr>
              <a:lnSpc>
                <a:spcPct val="90000"/>
              </a:lnSpc>
              <a:spcAft>
                <a:spcPts val="600"/>
              </a:spcAft>
              <a:buFont typeface="Calibri" panose="020F0502020204030204" pitchFamily="34" charset="0"/>
            </a:pPr>
            <a:r>
              <a:rPr lang="en-US" sz="2400" dirty="0">
                <a:solidFill>
                  <a:schemeClr val="tx1">
                    <a:lumMod val="75000"/>
                    <a:lumOff val="25000"/>
                  </a:schemeClr>
                </a:solidFill>
                <a:latin typeface="Constantia"/>
              </a:rPr>
              <a:t>Hermès International, or simply Hermès, is a French high fashion luxury goods manufacturer founded in 1837 by Thierry Hermès in Paris. Back then, it was just a simple harness workshop crafting high quality wrought harnesses and bridles for the high class of those times. Later on, the company began manufacturing saddles for the world’s elite, spreading their fame in Europe, the Americas, North Africa, Russia and Asia.</a:t>
            </a:r>
          </a:p>
          <a:p>
            <a:pPr>
              <a:lnSpc>
                <a:spcPct val="90000"/>
              </a:lnSpc>
              <a:spcAft>
                <a:spcPts val="600"/>
              </a:spcAft>
              <a:buFont typeface="Calibri" panose="020F0502020204030204" pitchFamily="34" charset="0"/>
            </a:pPr>
            <a:r>
              <a:rPr lang="en-US" sz="2400" dirty="0">
                <a:solidFill>
                  <a:schemeClr val="tx1">
                    <a:lumMod val="75000"/>
                    <a:lumOff val="25000"/>
                  </a:schemeClr>
                </a:solidFill>
                <a:latin typeface="Constantia"/>
              </a:rPr>
              <a:t>Unlike many companies today, Hermès is still owned by the Hermès family. It got through a decline in the 70’s after opening lots of shops worldwide, but managed to get back into the game mainly by keeping on working with natural materials as opposed to </a:t>
            </a:r>
            <a:r>
              <a:rPr lang="en-US" sz="2400" dirty="0" err="1">
                <a:solidFill>
                  <a:schemeClr val="tx1">
                    <a:lumMod val="75000"/>
                    <a:lumOff val="25000"/>
                  </a:schemeClr>
                </a:solidFill>
                <a:latin typeface="Constantia"/>
              </a:rPr>
              <a:t>man made</a:t>
            </a:r>
            <a:r>
              <a:rPr lang="en-US" sz="2400" dirty="0">
                <a:solidFill>
                  <a:schemeClr val="tx1">
                    <a:lumMod val="75000"/>
                    <a:lumOff val="25000"/>
                  </a:schemeClr>
                </a:solidFill>
                <a:latin typeface="Constantia"/>
              </a:rPr>
              <a:t> ones that other companies were using.</a:t>
            </a:r>
          </a:p>
        </p:txBody>
      </p:sp>
      <p:sp>
        <p:nvSpPr>
          <p:cNvPr id="16" name="Rectangle 15">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Szövegdoboz 1">
            <a:extLst>
              <a:ext uri="{FF2B5EF4-FFF2-40B4-BE49-F238E27FC236}">
                <a16:creationId xmlns:a16="http://schemas.microsoft.com/office/drawing/2014/main" id="{A0F939DC-42EC-4EF2-9CE6-A25C299E1219}"/>
              </a:ext>
            </a:extLst>
          </p:cNvPr>
          <p:cNvSpPr txBox="1"/>
          <p:nvPr/>
        </p:nvSpPr>
        <p:spPr>
          <a:xfrm>
            <a:off x="5227607" y="411193"/>
            <a:ext cx="3979652"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400" dirty="0">
                <a:solidFill>
                  <a:srgbClr val="111111"/>
                </a:solidFill>
                <a:latin typeface="Constantia"/>
              </a:rPr>
              <a:t>3. Hermès – $31 billion</a:t>
            </a:r>
          </a:p>
          <a:p>
            <a:pPr>
              <a:spcAft>
                <a:spcPts val="600"/>
              </a:spcAft>
            </a:pPr>
            <a:endParaRPr lang="en-US" sz="2400" dirty="0">
              <a:latin typeface="Constantia"/>
            </a:endParaRPr>
          </a:p>
          <a:p>
            <a:pPr>
              <a:spcAft>
                <a:spcPts val="600"/>
              </a:spcAft>
            </a:pPr>
            <a:endParaRPr lang="en-US">
              <a:solidFill>
                <a:srgbClr val="666666"/>
              </a:solidFill>
              <a:latin typeface="Roboto"/>
            </a:endParaRPr>
          </a:p>
        </p:txBody>
      </p:sp>
      <p:pic>
        <p:nvPicPr>
          <p:cNvPr id="4" name="Kép 4">
            <a:extLst>
              <a:ext uri="{FF2B5EF4-FFF2-40B4-BE49-F238E27FC236}">
                <a16:creationId xmlns:a16="http://schemas.microsoft.com/office/drawing/2014/main" id="{58DB05E8-33E5-4A0D-8C10-FA288153901D}"/>
              </a:ext>
            </a:extLst>
          </p:cNvPr>
          <p:cNvPicPr>
            <a:picLocks noChangeAspect="1"/>
          </p:cNvPicPr>
          <p:nvPr/>
        </p:nvPicPr>
        <p:blipFill>
          <a:blip r:embed="rId2"/>
          <a:stretch>
            <a:fillRect/>
          </a:stretch>
        </p:blipFill>
        <p:spPr>
          <a:xfrm>
            <a:off x="598099" y="1712343"/>
            <a:ext cx="3447690" cy="3232030"/>
          </a:xfrm>
          <a:prstGeom prst="rect">
            <a:avLst/>
          </a:prstGeom>
        </p:spPr>
      </p:pic>
    </p:spTree>
    <p:extLst>
      <p:ext uri="{BB962C8B-B14F-4D97-AF65-F5344CB8AC3E}">
        <p14:creationId xmlns:p14="http://schemas.microsoft.com/office/powerpoint/2010/main" val="1744101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 name="Straight Connector 9">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zövegdoboz 2">
            <a:extLst>
              <a:ext uri="{FF2B5EF4-FFF2-40B4-BE49-F238E27FC236}">
                <a16:creationId xmlns:a16="http://schemas.microsoft.com/office/drawing/2014/main" id="{BEFBCC73-EA62-4CD5-BDAF-90437436B250}"/>
              </a:ext>
            </a:extLst>
          </p:cNvPr>
          <p:cNvSpPr txBox="1"/>
          <p:nvPr/>
        </p:nvSpPr>
        <p:spPr>
          <a:xfrm>
            <a:off x="5231958" y="1037217"/>
            <a:ext cx="5923721" cy="5646208"/>
          </a:xfrm>
          <a:prstGeom prst="rect">
            <a:avLst/>
          </a:prstGeom>
        </p:spPr>
        <p:txBody>
          <a:bodyPr rot="0" spcFirstLastPara="0" vertOverflow="overflow" horzOverflow="overflow" vert="horz" lIns="0" tIns="45720" rIns="0" bIns="45720" numCol="1" spcCol="0" rtlCol="0" fromWordArt="0" anchor="ctr" anchorCtr="0" forceAA="0" compatLnSpc="1">
            <a:prstTxWarp prst="textNoShape">
              <a:avLst/>
            </a:prstTxWarp>
            <a:normAutofit lnSpcReduction="10000"/>
          </a:bodyPr>
          <a:lstStyle/>
          <a:p>
            <a:pPr>
              <a:lnSpc>
                <a:spcPct val="90000"/>
              </a:lnSpc>
              <a:spcAft>
                <a:spcPts val="600"/>
              </a:spcAft>
              <a:buFont typeface="Calibri" panose="020F0502020204030204" pitchFamily="34" charset="0"/>
            </a:pPr>
            <a:r>
              <a:rPr lang="en-US" sz="2400" dirty="0">
                <a:solidFill>
                  <a:schemeClr val="tx1">
                    <a:lumMod val="75000"/>
                    <a:lumOff val="25000"/>
                  </a:schemeClr>
                </a:solidFill>
                <a:latin typeface="Constantia"/>
              </a:rPr>
              <a:t>Founded by the iconic Coco Chanel in 1909 as House of Chanel, the legendary high fashion house has become very well known in the world for its haute couture and luxury goods, especially its No. 5 de Chanel perfume, the ‘little black dress’ and the Chanel Suit.</a:t>
            </a:r>
          </a:p>
          <a:p>
            <a:pPr>
              <a:lnSpc>
                <a:spcPct val="90000"/>
              </a:lnSpc>
              <a:spcAft>
                <a:spcPts val="600"/>
              </a:spcAft>
              <a:buFont typeface="Calibri" panose="020F0502020204030204" pitchFamily="34" charset="0"/>
            </a:pPr>
            <a:r>
              <a:rPr lang="en-US" sz="2400" dirty="0">
                <a:solidFill>
                  <a:schemeClr val="tx1">
                    <a:lumMod val="75000"/>
                    <a:lumOff val="25000"/>
                  </a:schemeClr>
                </a:solidFill>
                <a:latin typeface="Constantia"/>
              </a:rPr>
              <a:t>What Chanel did that made them well known was to revolutionize the world of fashion, from high fashion to everyday wear. They replaced the old 19th century structured and constrictive garments like the corset with clothes that were a lot more functional while at the same time complimented a woman’s figure.</a:t>
            </a:r>
          </a:p>
          <a:p>
            <a:pPr>
              <a:lnSpc>
                <a:spcPct val="90000"/>
              </a:lnSpc>
              <a:spcAft>
                <a:spcPts val="600"/>
              </a:spcAft>
              <a:buFont typeface="Calibri" panose="020F0502020204030204" pitchFamily="34" charset="0"/>
            </a:pPr>
            <a:r>
              <a:rPr lang="en-US" sz="2400" dirty="0">
                <a:solidFill>
                  <a:schemeClr val="tx1">
                    <a:lumMod val="75000"/>
                    <a:lumOff val="25000"/>
                  </a:schemeClr>
                </a:solidFill>
                <a:latin typeface="Constantia"/>
              </a:rPr>
              <a:t>Today, the French fashion house Chanel is estimated to have a value of $37 billion.</a:t>
            </a:r>
          </a:p>
          <a:p>
            <a:pPr>
              <a:lnSpc>
                <a:spcPct val="90000"/>
              </a:lnSpc>
              <a:spcAft>
                <a:spcPts val="600"/>
              </a:spcAft>
              <a:buFont typeface="Calibri" panose="020F0502020204030204" pitchFamily="34" charset="0"/>
            </a:pPr>
            <a:endParaRPr lang="en-US" sz="2400">
              <a:solidFill>
                <a:schemeClr val="tx1">
                  <a:lumMod val="75000"/>
                  <a:lumOff val="25000"/>
                </a:schemeClr>
              </a:solidFill>
            </a:endParaRPr>
          </a:p>
        </p:txBody>
      </p:sp>
      <p:sp>
        <p:nvSpPr>
          <p:cNvPr id="16" name="Rectangle 15">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Szövegdoboz 1">
            <a:extLst>
              <a:ext uri="{FF2B5EF4-FFF2-40B4-BE49-F238E27FC236}">
                <a16:creationId xmlns:a16="http://schemas.microsoft.com/office/drawing/2014/main" id="{7037A0BA-4039-425F-BF70-3B6F3E52BDB0}"/>
              </a:ext>
            </a:extLst>
          </p:cNvPr>
          <p:cNvSpPr txBox="1"/>
          <p:nvPr/>
        </p:nvSpPr>
        <p:spPr>
          <a:xfrm>
            <a:off x="5227608" y="324929"/>
            <a:ext cx="3950897"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800" dirty="0">
                <a:solidFill>
                  <a:srgbClr val="111111"/>
                </a:solidFill>
                <a:latin typeface="Constantia"/>
              </a:rPr>
              <a:t>2. Chanel – $37 billion</a:t>
            </a:r>
          </a:p>
          <a:p>
            <a:pPr>
              <a:spcAft>
                <a:spcPts val="600"/>
              </a:spcAft>
            </a:pPr>
            <a:endParaRPr lang="en-US"/>
          </a:p>
          <a:p>
            <a:pPr>
              <a:spcAft>
                <a:spcPts val="600"/>
              </a:spcAft>
            </a:pPr>
            <a:endParaRPr lang="en-US">
              <a:solidFill>
                <a:srgbClr val="666666"/>
              </a:solidFill>
              <a:latin typeface="Roboto"/>
            </a:endParaRPr>
          </a:p>
        </p:txBody>
      </p:sp>
      <p:pic>
        <p:nvPicPr>
          <p:cNvPr id="4" name="Kép 4" descr="A képen fejsze, rajz látható&#10;&#10;A leírás teljesen megbízható">
            <a:extLst>
              <a:ext uri="{FF2B5EF4-FFF2-40B4-BE49-F238E27FC236}">
                <a16:creationId xmlns:a16="http://schemas.microsoft.com/office/drawing/2014/main" id="{8F632AF5-43A5-4450-ABF2-B90E6981DAB2}"/>
              </a:ext>
            </a:extLst>
          </p:cNvPr>
          <p:cNvPicPr>
            <a:picLocks noChangeAspect="1"/>
          </p:cNvPicPr>
          <p:nvPr/>
        </p:nvPicPr>
        <p:blipFill>
          <a:blip r:embed="rId2"/>
          <a:stretch>
            <a:fillRect/>
          </a:stretch>
        </p:blipFill>
        <p:spPr>
          <a:xfrm>
            <a:off x="540589" y="2118607"/>
            <a:ext cx="3562709" cy="2491391"/>
          </a:xfrm>
          <a:prstGeom prst="rect">
            <a:avLst/>
          </a:prstGeom>
        </p:spPr>
      </p:pic>
    </p:spTree>
    <p:extLst>
      <p:ext uri="{BB962C8B-B14F-4D97-AF65-F5344CB8AC3E}">
        <p14:creationId xmlns:p14="http://schemas.microsoft.com/office/powerpoint/2010/main" val="2089701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 name="Straight Connector 9">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zövegdoboz 2">
            <a:extLst>
              <a:ext uri="{FF2B5EF4-FFF2-40B4-BE49-F238E27FC236}">
                <a16:creationId xmlns:a16="http://schemas.microsoft.com/office/drawing/2014/main" id="{3B1720FB-726C-4E0C-94A2-3AD355B7353D}"/>
              </a:ext>
            </a:extLst>
          </p:cNvPr>
          <p:cNvSpPr txBox="1"/>
          <p:nvPr/>
        </p:nvSpPr>
        <p:spPr>
          <a:xfrm>
            <a:off x="5231958" y="605896"/>
            <a:ext cx="5923721" cy="5646208"/>
          </a:xfrm>
          <a:prstGeom prst="rect">
            <a:avLst/>
          </a:prstGeom>
        </p:spPr>
        <p:txBody>
          <a:bodyPr rot="0" spcFirstLastPara="0" vertOverflow="overflow" horzOverflow="overflow" vert="horz" lIns="0" tIns="45720" rIns="0" bIns="45720" numCol="1" spcCol="0" rtlCol="0" fromWordArt="0" anchor="ctr" anchorCtr="0" forceAA="0" compatLnSpc="1">
            <a:prstTxWarp prst="textNoShape">
              <a:avLst/>
            </a:prstTxWarp>
            <a:normAutofit fontScale="92500" lnSpcReduction="10000"/>
          </a:bodyPr>
          <a:lstStyle/>
          <a:p>
            <a:pPr>
              <a:lnSpc>
                <a:spcPct val="90000"/>
              </a:lnSpc>
              <a:spcAft>
                <a:spcPts val="600"/>
              </a:spcAft>
              <a:buFont typeface="Calibri" panose="020F0502020204030204" pitchFamily="34" charset="0"/>
            </a:pPr>
            <a:r>
              <a:rPr lang="en-US" sz="2400" dirty="0">
                <a:solidFill>
                  <a:schemeClr val="tx1">
                    <a:lumMod val="75000"/>
                    <a:lumOff val="25000"/>
                  </a:schemeClr>
                </a:solidFill>
                <a:latin typeface="Constantia"/>
              </a:rPr>
              <a:t>Louis Vuitton Malletier, more commonly called Louis Vuitton or simply LV, is the most valuable fashion house today. With a growth of 15 percent last year, they’ve reached an impressive brand value of $47.2 billion. Between 2006 and 2012, it hold the title as the most valuable luxury brand in the world.</a:t>
            </a:r>
            <a:endParaRPr lang="en-US" sz="2400">
              <a:solidFill>
                <a:schemeClr val="tx1">
                  <a:lumMod val="75000"/>
                  <a:lumOff val="25000"/>
                </a:schemeClr>
              </a:solidFill>
              <a:latin typeface="Constantia"/>
            </a:endParaRPr>
          </a:p>
          <a:p>
            <a:pPr>
              <a:lnSpc>
                <a:spcPct val="90000"/>
              </a:lnSpc>
              <a:spcAft>
                <a:spcPts val="600"/>
              </a:spcAft>
              <a:buFont typeface="Calibri" panose="020F0502020204030204" pitchFamily="34" charset="0"/>
            </a:pPr>
            <a:r>
              <a:rPr lang="en-US" sz="2400" dirty="0">
                <a:solidFill>
                  <a:schemeClr val="tx1">
                    <a:lumMod val="75000"/>
                    <a:lumOff val="25000"/>
                  </a:schemeClr>
                </a:solidFill>
                <a:latin typeface="Constantia"/>
              </a:rPr>
              <a:t>Founded in 1854 by Louis Vuitton, the French fashion house now operates more than 460 stores in over 50 countries of the world. One of their first products was the revolutionary Trianon canvas trunk, more lightweight and airtight than anything existent at that time and allowing the stacking of one on top of the other during travels.</a:t>
            </a:r>
            <a:endParaRPr lang="en-US" sz="2400">
              <a:solidFill>
                <a:schemeClr val="tx1">
                  <a:lumMod val="75000"/>
                  <a:lumOff val="25000"/>
                </a:schemeClr>
              </a:solidFill>
              <a:latin typeface="Constantia"/>
            </a:endParaRPr>
          </a:p>
          <a:p>
            <a:pPr>
              <a:lnSpc>
                <a:spcPct val="90000"/>
              </a:lnSpc>
              <a:spcAft>
                <a:spcPts val="600"/>
              </a:spcAft>
              <a:buFont typeface="Calibri" panose="020F0502020204030204" pitchFamily="34" charset="0"/>
            </a:pPr>
            <a:r>
              <a:rPr lang="en-US" sz="2400" dirty="0">
                <a:solidFill>
                  <a:schemeClr val="tx1">
                    <a:lumMod val="75000"/>
                    <a:lumOff val="25000"/>
                  </a:schemeClr>
                </a:solidFill>
                <a:latin typeface="Constantia"/>
              </a:rPr>
              <a:t>Nowadays, they still handcraft their legendary luxury trunks, but also various other leather goods, footwear, watches, jewelry and accessories and their logo or monogram is widely recognized all over the world</a:t>
            </a:r>
            <a:r>
              <a:rPr lang="en-US" sz="2000" dirty="0">
                <a:solidFill>
                  <a:schemeClr val="tx1">
                    <a:lumMod val="75000"/>
                    <a:lumOff val="25000"/>
                  </a:schemeClr>
                </a:solidFill>
              </a:rPr>
              <a:t>.</a:t>
            </a:r>
          </a:p>
        </p:txBody>
      </p:sp>
      <p:sp>
        <p:nvSpPr>
          <p:cNvPr id="16" name="Rectangle 15">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Szövegdoboz 1">
            <a:extLst>
              <a:ext uri="{FF2B5EF4-FFF2-40B4-BE49-F238E27FC236}">
                <a16:creationId xmlns:a16="http://schemas.microsoft.com/office/drawing/2014/main" id="{9D9E9AB3-B0C7-4019-B1B5-1E77AF13200A}"/>
              </a:ext>
            </a:extLst>
          </p:cNvPr>
          <p:cNvSpPr txBox="1"/>
          <p:nvPr/>
        </p:nvSpPr>
        <p:spPr>
          <a:xfrm>
            <a:off x="5184476" y="152399"/>
            <a:ext cx="54317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800" dirty="0">
                <a:solidFill>
                  <a:srgbClr val="111111"/>
                </a:solidFill>
                <a:latin typeface="Constantia"/>
              </a:rPr>
              <a:t>1. Louis Vuitton – $47.2 billion</a:t>
            </a:r>
          </a:p>
        </p:txBody>
      </p:sp>
      <p:pic>
        <p:nvPicPr>
          <p:cNvPr id="4" name="Kép 4" descr="A képen rajz, asztal látható&#10;&#10;A leírás teljesen megbízható">
            <a:extLst>
              <a:ext uri="{FF2B5EF4-FFF2-40B4-BE49-F238E27FC236}">
                <a16:creationId xmlns:a16="http://schemas.microsoft.com/office/drawing/2014/main" id="{6EECCEF3-1589-4C41-A9BE-ACA8099930F8}"/>
              </a:ext>
            </a:extLst>
          </p:cNvPr>
          <p:cNvPicPr>
            <a:picLocks noChangeAspect="1"/>
          </p:cNvPicPr>
          <p:nvPr/>
        </p:nvPicPr>
        <p:blipFill>
          <a:blip r:embed="rId2"/>
          <a:stretch>
            <a:fillRect/>
          </a:stretch>
        </p:blipFill>
        <p:spPr>
          <a:xfrm>
            <a:off x="957532" y="1652378"/>
            <a:ext cx="2743200" cy="3150678"/>
          </a:xfrm>
          <a:prstGeom prst="rect">
            <a:avLst/>
          </a:prstGeom>
        </p:spPr>
      </p:pic>
    </p:spTree>
    <p:extLst>
      <p:ext uri="{BB962C8B-B14F-4D97-AF65-F5344CB8AC3E}">
        <p14:creationId xmlns:p14="http://schemas.microsoft.com/office/powerpoint/2010/main" val="1120848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t="-17000" b="-17000"/>
          </a:stretch>
        </a:blipFill>
        <a:effectLst/>
      </p:bgPr>
    </p:bg>
    <p:spTree>
      <p:nvGrpSpPr>
        <p:cNvPr id="1" name=""/>
        <p:cNvGrpSpPr/>
        <p:nvPr/>
      </p:nvGrpSpPr>
      <p:grpSpPr>
        <a:xfrm>
          <a:off x="0" y="0"/>
          <a:ext cx="0" cy="0"/>
          <a:chOff x="0" y="0"/>
          <a:chExt cx="0" cy="0"/>
        </a:xfrm>
      </p:grpSpPr>
      <p:sp>
        <p:nvSpPr>
          <p:cNvPr id="5" name="Téglalap 4">
            <a:extLst>
              <a:ext uri="{FF2B5EF4-FFF2-40B4-BE49-F238E27FC236}">
                <a16:creationId xmlns:a16="http://schemas.microsoft.com/office/drawing/2014/main" id="{F9B9FB26-C3B4-4B2B-9C60-686D4AAA2976}"/>
              </a:ext>
            </a:extLst>
          </p:cNvPr>
          <p:cNvSpPr/>
          <p:nvPr/>
        </p:nvSpPr>
        <p:spPr>
          <a:xfrm>
            <a:off x="836763" y="542026"/>
            <a:ext cx="10121657" cy="521898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hu-HU"/>
          </a:p>
        </p:txBody>
      </p:sp>
      <p:sp>
        <p:nvSpPr>
          <p:cNvPr id="2" name="Szövegdoboz 1">
            <a:extLst>
              <a:ext uri="{FF2B5EF4-FFF2-40B4-BE49-F238E27FC236}">
                <a16:creationId xmlns:a16="http://schemas.microsoft.com/office/drawing/2014/main" id="{C1878857-F78F-44C7-B6E5-A60A14F76DAF}"/>
              </a:ext>
            </a:extLst>
          </p:cNvPr>
          <p:cNvSpPr txBox="1"/>
          <p:nvPr/>
        </p:nvSpPr>
        <p:spPr>
          <a:xfrm>
            <a:off x="1000664" y="1158816"/>
            <a:ext cx="3792747"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2000" dirty="0" err="1">
                <a:latin typeface="Constantia"/>
              </a:rPr>
              <a:t>These</a:t>
            </a:r>
            <a:r>
              <a:rPr lang="hu-HU" sz="2000" dirty="0">
                <a:latin typeface="Constantia"/>
              </a:rPr>
              <a:t> </a:t>
            </a:r>
            <a:r>
              <a:rPr lang="hu-HU" sz="2000" dirty="0" err="1">
                <a:latin typeface="Constantia"/>
              </a:rPr>
              <a:t>luxury</a:t>
            </a:r>
            <a:r>
              <a:rPr lang="hu-HU" sz="2000" dirty="0">
                <a:latin typeface="Constantia"/>
              </a:rPr>
              <a:t> </a:t>
            </a:r>
            <a:r>
              <a:rPr lang="hu-HU" sz="2000" dirty="0" err="1">
                <a:latin typeface="Constantia"/>
              </a:rPr>
              <a:t>brand</a:t>
            </a:r>
            <a:r>
              <a:rPr lang="hu-HU" sz="2000" dirty="0">
                <a:latin typeface="Constantia"/>
              </a:rPr>
              <a:t> </a:t>
            </a:r>
            <a:r>
              <a:rPr lang="hu-HU" sz="2000" dirty="0" err="1">
                <a:latin typeface="Constantia"/>
              </a:rPr>
              <a:t>stores</a:t>
            </a:r>
            <a:r>
              <a:rPr lang="hu-HU" sz="2000" dirty="0">
                <a:latin typeface="Constantia"/>
              </a:rPr>
              <a:t> </a:t>
            </a:r>
            <a:r>
              <a:rPr lang="hu-HU" sz="2000" dirty="0" err="1">
                <a:latin typeface="Constantia"/>
              </a:rPr>
              <a:t>can't</a:t>
            </a:r>
            <a:r>
              <a:rPr lang="hu-HU" sz="2000" dirty="0">
                <a:latin typeface="Constantia"/>
              </a:rPr>
              <a:t> be </a:t>
            </a:r>
            <a:r>
              <a:rPr lang="hu-HU" sz="2000" dirty="0" err="1">
                <a:latin typeface="Constantia"/>
              </a:rPr>
              <a:t>found</a:t>
            </a:r>
            <a:r>
              <a:rPr lang="hu-HU" sz="2000" dirty="0">
                <a:latin typeface="Constantia"/>
              </a:rPr>
              <a:t> in </a:t>
            </a:r>
            <a:r>
              <a:rPr lang="hu-HU" sz="2000" dirty="0" err="1">
                <a:latin typeface="Constantia"/>
              </a:rPr>
              <a:t>every</a:t>
            </a:r>
            <a:r>
              <a:rPr lang="hu-HU" sz="2000" dirty="0">
                <a:latin typeface="Constantia"/>
              </a:rPr>
              <a:t> </a:t>
            </a:r>
            <a:r>
              <a:rPr lang="hu-HU" sz="2000" dirty="0" err="1">
                <a:latin typeface="Constantia"/>
              </a:rPr>
              <a:t>mall</a:t>
            </a:r>
            <a:r>
              <a:rPr lang="hu-HU" sz="2000" dirty="0">
                <a:latin typeface="Constantia"/>
              </a:rPr>
              <a:t> </a:t>
            </a:r>
            <a:r>
              <a:rPr lang="hu-HU" sz="2000" dirty="0" err="1">
                <a:latin typeface="Constantia"/>
              </a:rPr>
              <a:t>you</a:t>
            </a:r>
            <a:r>
              <a:rPr lang="hu-HU" sz="2000" dirty="0">
                <a:latin typeface="Constantia"/>
              </a:rPr>
              <a:t> go </a:t>
            </a:r>
            <a:r>
              <a:rPr lang="hu-HU" sz="2000" dirty="0" err="1">
                <a:latin typeface="Constantia"/>
              </a:rPr>
              <a:t>to</a:t>
            </a:r>
            <a:r>
              <a:rPr lang="hu-HU" sz="2000" dirty="0">
                <a:latin typeface="Constantia"/>
              </a:rPr>
              <a:t>. </a:t>
            </a:r>
            <a:r>
              <a:rPr lang="hu-HU" sz="2000" dirty="0" err="1">
                <a:latin typeface="Constantia"/>
              </a:rPr>
              <a:t>They</a:t>
            </a:r>
            <a:r>
              <a:rPr lang="hu-HU" sz="2000" dirty="0">
                <a:latin typeface="Constantia"/>
              </a:rPr>
              <a:t> </a:t>
            </a:r>
            <a:r>
              <a:rPr lang="hu-HU" sz="2000" dirty="0" err="1">
                <a:latin typeface="Constantia"/>
              </a:rPr>
              <a:t>are</a:t>
            </a:r>
            <a:r>
              <a:rPr lang="hu-HU" sz="2000" dirty="0">
                <a:latin typeface="Constantia"/>
              </a:rPr>
              <a:t> </a:t>
            </a:r>
            <a:r>
              <a:rPr lang="hu-HU" sz="2000" dirty="0" err="1">
                <a:latin typeface="Constantia"/>
              </a:rPr>
              <a:t>usually</a:t>
            </a:r>
            <a:r>
              <a:rPr lang="hu-HU" sz="2000" dirty="0">
                <a:latin typeface="Constantia"/>
              </a:rPr>
              <a:t> in </a:t>
            </a:r>
            <a:r>
              <a:rPr lang="hu-HU" sz="2000" dirty="0" err="1">
                <a:latin typeface="Constantia"/>
              </a:rPr>
              <a:t>the</a:t>
            </a:r>
            <a:r>
              <a:rPr lang="hu-HU" sz="2000" dirty="0">
                <a:latin typeface="Constantia"/>
              </a:rPr>
              <a:t> </a:t>
            </a:r>
            <a:r>
              <a:rPr lang="hu-HU" sz="2000" dirty="0" err="1">
                <a:latin typeface="Constantia"/>
              </a:rPr>
              <a:t>towns</a:t>
            </a:r>
            <a:r>
              <a:rPr lang="hu-HU" sz="2000" dirty="0">
                <a:latin typeface="Constantia"/>
              </a:rPr>
              <a:t> </a:t>
            </a:r>
            <a:r>
              <a:rPr lang="hu-HU" sz="2000" dirty="0" err="1">
                <a:latin typeface="Constantia"/>
              </a:rPr>
              <a:t>were</a:t>
            </a:r>
            <a:r>
              <a:rPr lang="hu-HU" sz="2000" dirty="0">
                <a:latin typeface="Constantia"/>
              </a:rPr>
              <a:t> </a:t>
            </a:r>
            <a:r>
              <a:rPr lang="hu-HU" sz="2000" dirty="0" err="1">
                <a:latin typeface="Constantia"/>
              </a:rPr>
              <a:t>rich</a:t>
            </a:r>
            <a:r>
              <a:rPr lang="hu-HU" sz="2000" dirty="0">
                <a:latin typeface="Constantia"/>
              </a:rPr>
              <a:t> </a:t>
            </a:r>
            <a:r>
              <a:rPr lang="hu-HU" sz="2000" dirty="0" err="1">
                <a:latin typeface="Constantia"/>
              </a:rPr>
              <a:t>people</a:t>
            </a:r>
            <a:r>
              <a:rPr lang="hu-HU" sz="2000" dirty="0">
                <a:latin typeface="Constantia"/>
              </a:rPr>
              <a:t> </a:t>
            </a:r>
            <a:r>
              <a:rPr lang="hu-HU" sz="2000" dirty="0" err="1">
                <a:latin typeface="Constantia"/>
              </a:rPr>
              <a:t>live</a:t>
            </a:r>
            <a:r>
              <a:rPr lang="hu-HU" sz="2000" dirty="0">
                <a:latin typeface="Constantia"/>
              </a:rPr>
              <a:t>. Most </a:t>
            </a:r>
            <a:r>
              <a:rPr lang="hu-HU" sz="2000" dirty="0" err="1">
                <a:latin typeface="Constantia"/>
              </a:rPr>
              <a:t>people</a:t>
            </a:r>
            <a:r>
              <a:rPr lang="hu-HU" sz="2000" dirty="0">
                <a:latin typeface="Constantia"/>
              </a:rPr>
              <a:t> </a:t>
            </a:r>
            <a:r>
              <a:rPr lang="hu-HU" sz="2000" dirty="0" err="1">
                <a:latin typeface="Constantia"/>
              </a:rPr>
              <a:t>who</a:t>
            </a:r>
            <a:r>
              <a:rPr lang="hu-HU" sz="2000" dirty="0">
                <a:latin typeface="Constantia"/>
              </a:rPr>
              <a:t> go </a:t>
            </a:r>
            <a:r>
              <a:rPr lang="hu-HU" sz="2000" dirty="0" err="1">
                <a:latin typeface="Constantia"/>
              </a:rPr>
              <a:t>to</a:t>
            </a:r>
            <a:r>
              <a:rPr lang="hu-HU" sz="2000" dirty="0">
                <a:latin typeface="Constantia"/>
              </a:rPr>
              <a:t> </a:t>
            </a:r>
            <a:r>
              <a:rPr lang="hu-HU" sz="2000" dirty="0" err="1">
                <a:latin typeface="Constantia"/>
              </a:rPr>
              <a:t>these</a:t>
            </a:r>
            <a:r>
              <a:rPr lang="hu-HU" sz="2000" dirty="0">
                <a:latin typeface="Constantia"/>
              </a:rPr>
              <a:t> </a:t>
            </a:r>
            <a:r>
              <a:rPr lang="hu-HU" sz="2000" dirty="0" err="1">
                <a:latin typeface="Constantia"/>
              </a:rPr>
              <a:t>stores</a:t>
            </a:r>
            <a:r>
              <a:rPr lang="hu-HU" sz="2000" dirty="0">
                <a:latin typeface="Constantia"/>
              </a:rPr>
              <a:t> </a:t>
            </a:r>
            <a:r>
              <a:rPr lang="hu-HU" sz="2000" dirty="0" err="1">
                <a:latin typeface="Constantia"/>
              </a:rPr>
              <a:t>are</a:t>
            </a:r>
            <a:r>
              <a:rPr lang="hu-HU" sz="2000" dirty="0">
                <a:latin typeface="Constantia"/>
              </a:rPr>
              <a:t> </a:t>
            </a:r>
            <a:r>
              <a:rPr lang="hu-HU" sz="2000" dirty="0" err="1">
                <a:latin typeface="Constantia"/>
              </a:rPr>
              <a:t>regular</a:t>
            </a:r>
            <a:r>
              <a:rPr lang="hu-HU" sz="2000" dirty="0">
                <a:latin typeface="Constantia"/>
              </a:rPr>
              <a:t> </a:t>
            </a:r>
            <a:r>
              <a:rPr lang="hu-HU" sz="2000" dirty="0" err="1">
                <a:latin typeface="Constantia"/>
              </a:rPr>
              <a:t>clients</a:t>
            </a:r>
            <a:r>
              <a:rPr lang="hu-HU" sz="2000" dirty="0">
                <a:latin typeface="Constantia"/>
              </a:rPr>
              <a:t>. </a:t>
            </a:r>
            <a:r>
              <a:rPr lang="hu-HU" sz="2000" dirty="0" err="1">
                <a:latin typeface="Constantia"/>
              </a:rPr>
              <a:t>These</a:t>
            </a:r>
            <a:r>
              <a:rPr lang="hu-HU" sz="2000" dirty="0">
                <a:latin typeface="Constantia"/>
              </a:rPr>
              <a:t> VIP </a:t>
            </a:r>
            <a:r>
              <a:rPr lang="hu-HU" sz="2000" dirty="0" err="1">
                <a:latin typeface="Constantia"/>
              </a:rPr>
              <a:t>clients</a:t>
            </a:r>
            <a:r>
              <a:rPr lang="hu-HU" sz="2000" dirty="0">
                <a:latin typeface="Constantia"/>
              </a:rPr>
              <a:t> </a:t>
            </a:r>
            <a:r>
              <a:rPr lang="hu-HU" sz="2000" dirty="0" err="1">
                <a:latin typeface="Constantia"/>
              </a:rPr>
              <a:t>often</a:t>
            </a:r>
            <a:r>
              <a:rPr lang="hu-HU" sz="2000" dirty="0">
                <a:latin typeface="Constantia"/>
              </a:rPr>
              <a:t> </a:t>
            </a:r>
            <a:r>
              <a:rPr lang="hu-HU" sz="2000" dirty="0" err="1">
                <a:latin typeface="Constantia"/>
              </a:rPr>
              <a:t>get</a:t>
            </a:r>
            <a:r>
              <a:rPr lang="hu-HU" sz="2000" dirty="0">
                <a:latin typeface="Constantia"/>
              </a:rPr>
              <a:t> a </a:t>
            </a:r>
            <a:r>
              <a:rPr lang="hu-HU" sz="2000" dirty="0" err="1">
                <a:latin typeface="Constantia"/>
              </a:rPr>
              <a:t>private</a:t>
            </a:r>
            <a:r>
              <a:rPr lang="hu-HU" sz="2000" dirty="0">
                <a:latin typeface="Constantia"/>
              </a:rPr>
              <a:t> </a:t>
            </a:r>
            <a:r>
              <a:rPr lang="hu-HU" sz="2000" dirty="0" err="1">
                <a:latin typeface="Constantia"/>
              </a:rPr>
              <a:t>room</a:t>
            </a:r>
            <a:r>
              <a:rPr lang="hu-HU" sz="2000" dirty="0">
                <a:latin typeface="Constantia"/>
              </a:rPr>
              <a:t> </a:t>
            </a:r>
            <a:r>
              <a:rPr lang="hu-HU" sz="2000" dirty="0" err="1">
                <a:latin typeface="Constantia"/>
              </a:rPr>
              <a:t>full</a:t>
            </a:r>
            <a:r>
              <a:rPr lang="hu-HU" sz="2000" dirty="0">
                <a:latin typeface="Constantia"/>
              </a:rPr>
              <a:t> of </a:t>
            </a:r>
            <a:r>
              <a:rPr lang="hu-HU" sz="2000" dirty="0" err="1">
                <a:latin typeface="Constantia"/>
              </a:rPr>
              <a:t>the</a:t>
            </a:r>
            <a:r>
              <a:rPr lang="hu-HU" sz="2000" dirty="0">
                <a:latin typeface="Constantia"/>
              </a:rPr>
              <a:t> latest </a:t>
            </a:r>
            <a:r>
              <a:rPr lang="hu-HU" sz="2000" dirty="0" err="1">
                <a:latin typeface="Constantia"/>
              </a:rPr>
              <a:t>runway</a:t>
            </a:r>
            <a:r>
              <a:rPr lang="hu-HU" sz="2000" dirty="0">
                <a:latin typeface="Constantia"/>
              </a:rPr>
              <a:t> </a:t>
            </a:r>
            <a:r>
              <a:rPr lang="hu-HU" sz="2000" dirty="0" err="1">
                <a:latin typeface="Constantia"/>
              </a:rPr>
              <a:t>pieces</a:t>
            </a:r>
            <a:r>
              <a:rPr lang="hu-HU" sz="2000" dirty="0">
                <a:latin typeface="Constantia"/>
              </a:rPr>
              <a:t>. </a:t>
            </a:r>
            <a:r>
              <a:rPr lang="hu-HU" sz="2000" dirty="0" err="1">
                <a:latin typeface="Constantia"/>
              </a:rPr>
              <a:t>If</a:t>
            </a:r>
            <a:r>
              <a:rPr lang="hu-HU" sz="2000" dirty="0">
                <a:latin typeface="Constantia"/>
              </a:rPr>
              <a:t> </a:t>
            </a:r>
            <a:r>
              <a:rPr lang="hu-HU" sz="2000" dirty="0" err="1">
                <a:latin typeface="Constantia"/>
              </a:rPr>
              <a:t>they</a:t>
            </a:r>
            <a:r>
              <a:rPr lang="hu-HU" sz="2000" dirty="0">
                <a:latin typeface="Constantia"/>
              </a:rPr>
              <a:t> </a:t>
            </a:r>
            <a:r>
              <a:rPr lang="hu-HU" sz="2000" dirty="0" err="1">
                <a:latin typeface="Constantia"/>
              </a:rPr>
              <a:t>come</a:t>
            </a:r>
            <a:r>
              <a:rPr lang="hu-HU" sz="2000" dirty="0">
                <a:latin typeface="Constantia"/>
              </a:rPr>
              <a:t> </a:t>
            </a:r>
            <a:r>
              <a:rPr lang="hu-HU" sz="2000" dirty="0" err="1">
                <a:latin typeface="Constantia"/>
              </a:rPr>
              <a:t>to</a:t>
            </a:r>
            <a:r>
              <a:rPr lang="hu-HU" sz="2000" dirty="0">
                <a:latin typeface="Constantia"/>
              </a:rPr>
              <a:t> </a:t>
            </a:r>
            <a:r>
              <a:rPr lang="hu-HU" sz="2000" dirty="0" err="1">
                <a:latin typeface="Constantia"/>
              </a:rPr>
              <a:t>the</a:t>
            </a:r>
            <a:r>
              <a:rPr lang="hu-HU" sz="2000" dirty="0">
                <a:latin typeface="Constantia"/>
              </a:rPr>
              <a:t> </a:t>
            </a:r>
            <a:r>
              <a:rPr lang="hu-HU" sz="2000" dirty="0" err="1">
                <a:latin typeface="Constantia"/>
              </a:rPr>
              <a:t>store</a:t>
            </a:r>
            <a:r>
              <a:rPr lang="hu-HU" sz="2000" dirty="0">
                <a:latin typeface="Constantia"/>
              </a:rPr>
              <a:t> </a:t>
            </a:r>
            <a:r>
              <a:rPr lang="hu-HU" sz="2000" dirty="0" err="1">
                <a:latin typeface="Constantia"/>
              </a:rPr>
              <a:t>really</a:t>
            </a:r>
            <a:r>
              <a:rPr lang="hu-HU" sz="2000" dirty="0">
                <a:latin typeface="Constantia"/>
              </a:rPr>
              <a:t> </a:t>
            </a:r>
            <a:r>
              <a:rPr lang="hu-HU" sz="2000" dirty="0" err="1">
                <a:latin typeface="Constantia"/>
              </a:rPr>
              <a:t>often</a:t>
            </a:r>
            <a:r>
              <a:rPr lang="hu-HU" sz="2000" dirty="0">
                <a:latin typeface="Constantia"/>
              </a:rPr>
              <a:t>, and </a:t>
            </a:r>
            <a:r>
              <a:rPr lang="hu-HU" sz="2000" dirty="0" err="1">
                <a:latin typeface="Constantia"/>
              </a:rPr>
              <a:t>buy</a:t>
            </a:r>
            <a:r>
              <a:rPr lang="hu-HU" sz="2000" dirty="0">
                <a:latin typeface="Constantia"/>
              </a:rPr>
              <a:t> a </a:t>
            </a:r>
            <a:r>
              <a:rPr lang="hu-HU" sz="2000" dirty="0" err="1">
                <a:latin typeface="Constantia"/>
              </a:rPr>
              <a:t>lot</a:t>
            </a:r>
            <a:r>
              <a:rPr lang="hu-HU" sz="2000" dirty="0">
                <a:latin typeface="Constantia"/>
              </a:rPr>
              <a:t> of </a:t>
            </a:r>
            <a:r>
              <a:rPr lang="hu-HU" sz="2000" dirty="0" err="1">
                <a:latin typeface="Constantia"/>
              </a:rPr>
              <a:t>items</a:t>
            </a:r>
            <a:r>
              <a:rPr lang="hu-HU" sz="2000" dirty="0">
                <a:latin typeface="Constantia"/>
              </a:rPr>
              <a:t>, </a:t>
            </a:r>
            <a:r>
              <a:rPr lang="hu-HU" sz="2000" dirty="0" err="1">
                <a:latin typeface="Constantia"/>
              </a:rPr>
              <a:t>they</a:t>
            </a:r>
            <a:r>
              <a:rPr lang="hu-HU" sz="2000" dirty="0">
                <a:latin typeface="Constantia"/>
              </a:rPr>
              <a:t> </a:t>
            </a:r>
            <a:r>
              <a:rPr lang="hu-HU" sz="2000" dirty="0" err="1">
                <a:latin typeface="Constantia"/>
              </a:rPr>
              <a:t>get</a:t>
            </a:r>
            <a:r>
              <a:rPr lang="hu-HU" sz="2000" dirty="0">
                <a:latin typeface="Constantia"/>
              </a:rPr>
              <a:t> </a:t>
            </a:r>
            <a:r>
              <a:rPr lang="hu-HU" sz="2000" dirty="0" err="1">
                <a:latin typeface="Constantia"/>
              </a:rPr>
              <a:t>offered</a:t>
            </a:r>
            <a:r>
              <a:rPr lang="hu-HU" sz="2000" dirty="0">
                <a:latin typeface="Constantia"/>
              </a:rPr>
              <a:t> </a:t>
            </a:r>
            <a:r>
              <a:rPr lang="hu-HU" sz="2000" dirty="0" err="1">
                <a:latin typeface="Constantia"/>
              </a:rPr>
              <a:t>to</a:t>
            </a:r>
            <a:r>
              <a:rPr lang="hu-HU" sz="2000" dirty="0">
                <a:latin typeface="Constantia"/>
              </a:rPr>
              <a:t> </a:t>
            </a:r>
            <a:r>
              <a:rPr lang="hu-HU" sz="2000" dirty="0" err="1">
                <a:latin typeface="Constantia"/>
              </a:rPr>
              <a:t>special</a:t>
            </a:r>
            <a:r>
              <a:rPr lang="hu-HU" sz="2000" dirty="0">
                <a:latin typeface="Constantia"/>
              </a:rPr>
              <a:t> </a:t>
            </a:r>
            <a:r>
              <a:rPr lang="hu-HU" sz="2000" dirty="0" err="1">
                <a:latin typeface="Constantia"/>
              </a:rPr>
              <a:t>pieces</a:t>
            </a:r>
            <a:r>
              <a:rPr lang="hu-HU" sz="2000" dirty="0">
                <a:latin typeface="Constantia"/>
              </a:rPr>
              <a:t>, </a:t>
            </a:r>
            <a:r>
              <a:rPr lang="hu-HU" sz="2000" dirty="0" err="1">
                <a:latin typeface="Constantia"/>
              </a:rPr>
              <a:t>wich</a:t>
            </a:r>
            <a:r>
              <a:rPr lang="hu-HU" sz="2000" dirty="0">
                <a:latin typeface="Constantia"/>
              </a:rPr>
              <a:t> </a:t>
            </a:r>
            <a:r>
              <a:rPr lang="hu-HU" sz="2000" dirty="0" err="1">
                <a:latin typeface="Constantia"/>
              </a:rPr>
              <a:t>are</a:t>
            </a:r>
            <a:r>
              <a:rPr lang="hu-HU" sz="2000" dirty="0">
                <a:latin typeface="Constantia"/>
              </a:rPr>
              <a:t> </a:t>
            </a:r>
            <a:r>
              <a:rPr lang="hu-HU" sz="2000" dirty="0" err="1">
                <a:latin typeface="Constantia"/>
              </a:rPr>
              <a:t>not</a:t>
            </a:r>
            <a:r>
              <a:rPr lang="hu-HU" sz="2000" dirty="0">
                <a:latin typeface="Constantia"/>
              </a:rPr>
              <a:t> </a:t>
            </a:r>
            <a:r>
              <a:rPr lang="hu-HU" sz="2000" dirty="0" err="1">
                <a:latin typeface="Constantia"/>
              </a:rPr>
              <a:t>selled</a:t>
            </a:r>
            <a:r>
              <a:rPr lang="hu-HU" sz="2000" dirty="0">
                <a:latin typeface="Constantia"/>
              </a:rPr>
              <a:t> in </a:t>
            </a:r>
            <a:r>
              <a:rPr lang="hu-HU" sz="2000" dirty="0" err="1">
                <a:latin typeface="Constantia"/>
              </a:rPr>
              <a:t>the</a:t>
            </a:r>
            <a:r>
              <a:rPr lang="hu-HU" sz="2000" dirty="0">
                <a:latin typeface="Constantia"/>
              </a:rPr>
              <a:t> </a:t>
            </a:r>
            <a:r>
              <a:rPr lang="hu-HU" sz="2000" dirty="0" err="1">
                <a:latin typeface="Constantia"/>
              </a:rPr>
              <a:t>regular</a:t>
            </a:r>
            <a:r>
              <a:rPr lang="hu-HU" sz="2000" dirty="0">
                <a:latin typeface="Constantia"/>
              </a:rPr>
              <a:t> </a:t>
            </a:r>
            <a:r>
              <a:rPr lang="hu-HU" sz="2000" dirty="0" err="1">
                <a:latin typeface="Constantia"/>
              </a:rPr>
              <a:t>stores</a:t>
            </a:r>
            <a:r>
              <a:rPr lang="hu-HU" sz="2000" dirty="0">
                <a:latin typeface="Constantia"/>
              </a:rPr>
              <a:t>.</a:t>
            </a:r>
            <a:r>
              <a:rPr lang="hu-HU" sz="2000" dirty="0">
                <a:solidFill>
                  <a:schemeClr val="bg1"/>
                </a:solidFill>
                <a:latin typeface="Constantia"/>
              </a:rPr>
              <a:t> </a:t>
            </a:r>
          </a:p>
        </p:txBody>
      </p:sp>
      <p:sp>
        <p:nvSpPr>
          <p:cNvPr id="3" name="Szövegdoboz 2">
            <a:extLst>
              <a:ext uri="{FF2B5EF4-FFF2-40B4-BE49-F238E27FC236}">
                <a16:creationId xmlns:a16="http://schemas.microsoft.com/office/drawing/2014/main" id="{96694488-F400-4D88-AB80-AEF42CB0126C}"/>
              </a:ext>
            </a:extLst>
          </p:cNvPr>
          <p:cNvSpPr txBox="1"/>
          <p:nvPr/>
        </p:nvSpPr>
        <p:spPr>
          <a:xfrm>
            <a:off x="8505645" y="69874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hu-HU" sz="2400" dirty="0">
              <a:latin typeface="Constantia"/>
            </a:endParaRPr>
          </a:p>
        </p:txBody>
      </p:sp>
      <p:sp>
        <p:nvSpPr>
          <p:cNvPr id="4" name="Szövegdoboz 3">
            <a:extLst>
              <a:ext uri="{FF2B5EF4-FFF2-40B4-BE49-F238E27FC236}">
                <a16:creationId xmlns:a16="http://schemas.microsoft.com/office/drawing/2014/main" id="{CDB9EFFE-0FEA-4BB7-A9A7-153E106C396D}"/>
              </a:ext>
            </a:extLst>
          </p:cNvPr>
          <p:cNvSpPr txBox="1"/>
          <p:nvPr/>
        </p:nvSpPr>
        <p:spPr>
          <a:xfrm>
            <a:off x="4724399" y="698740"/>
            <a:ext cx="612188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a:latin typeface="Constantia"/>
              </a:rPr>
              <a:t>These are usually the most expensive pieces you can find on the market. They are made by hand, and very detailed. One of these things is the iconic, Hermes Himalayan Brirkin bag.​</a:t>
            </a:r>
          </a:p>
        </p:txBody>
      </p:sp>
      <p:pic>
        <p:nvPicPr>
          <p:cNvPr id="6" name="Kép 6" descr="A képen tartozék, zacskó, ülő, asztal látható&#10;&#10;A leírás teljesen megbízható">
            <a:extLst>
              <a:ext uri="{FF2B5EF4-FFF2-40B4-BE49-F238E27FC236}">
                <a16:creationId xmlns:a16="http://schemas.microsoft.com/office/drawing/2014/main" id="{B9C4C241-BC6E-4662-B928-D115A4FB2F84}"/>
              </a:ext>
            </a:extLst>
          </p:cNvPr>
          <p:cNvPicPr>
            <a:picLocks noChangeAspect="1"/>
          </p:cNvPicPr>
          <p:nvPr/>
        </p:nvPicPr>
        <p:blipFill>
          <a:blip r:embed="rId3"/>
          <a:stretch>
            <a:fillRect/>
          </a:stretch>
        </p:blipFill>
        <p:spPr>
          <a:xfrm>
            <a:off x="4724400" y="2057400"/>
            <a:ext cx="2743200" cy="2743200"/>
          </a:xfrm>
          <a:prstGeom prst="rect">
            <a:avLst/>
          </a:prstGeom>
        </p:spPr>
      </p:pic>
      <p:sp>
        <p:nvSpPr>
          <p:cNvPr id="8" name="Szövegdoboz 7">
            <a:extLst>
              <a:ext uri="{FF2B5EF4-FFF2-40B4-BE49-F238E27FC236}">
                <a16:creationId xmlns:a16="http://schemas.microsoft.com/office/drawing/2014/main" id="{715DCDA6-1538-4BC6-B723-D83CA0679DB8}"/>
              </a:ext>
            </a:extLst>
          </p:cNvPr>
          <p:cNvSpPr txBox="1"/>
          <p:nvPr/>
        </p:nvSpPr>
        <p:spPr>
          <a:xfrm>
            <a:off x="7225162" y="2279350"/>
            <a:ext cx="3303916"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2400" err="1">
                <a:latin typeface="Constantia"/>
              </a:rPr>
              <a:t>This</a:t>
            </a:r>
            <a:r>
              <a:rPr lang="hu-HU" sz="2400" dirty="0">
                <a:latin typeface="Constantia"/>
              </a:rPr>
              <a:t> </a:t>
            </a:r>
            <a:r>
              <a:rPr lang="hu-HU" sz="2400" err="1">
                <a:latin typeface="Constantia"/>
              </a:rPr>
              <a:t>particular</a:t>
            </a:r>
            <a:r>
              <a:rPr lang="hu-HU" sz="2400" dirty="0">
                <a:latin typeface="Constantia"/>
              </a:rPr>
              <a:t> </a:t>
            </a:r>
            <a:r>
              <a:rPr lang="hu-HU" sz="2400" err="1">
                <a:latin typeface="Constantia"/>
              </a:rPr>
              <a:t>one</a:t>
            </a:r>
            <a:r>
              <a:rPr lang="hu-HU" sz="2400" dirty="0">
                <a:latin typeface="Constantia"/>
              </a:rPr>
              <a:t> is </a:t>
            </a:r>
            <a:r>
              <a:rPr lang="hu-HU" sz="2400" err="1">
                <a:latin typeface="Constantia"/>
              </a:rPr>
              <a:t>the</a:t>
            </a:r>
            <a:r>
              <a:rPr lang="hu-HU" sz="2400" dirty="0">
                <a:latin typeface="Constantia"/>
              </a:rPr>
              <a:t> most </a:t>
            </a:r>
            <a:r>
              <a:rPr lang="hu-HU" sz="2400" err="1">
                <a:latin typeface="Constantia"/>
              </a:rPr>
              <a:t>expensive</a:t>
            </a:r>
            <a:r>
              <a:rPr lang="hu-HU" sz="2400" dirty="0">
                <a:latin typeface="Constantia"/>
              </a:rPr>
              <a:t> out of </a:t>
            </a:r>
            <a:r>
              <a:rPr lang="hu-HU" sz="2400" err="1">
                <a:latin typeface="Constantia"/>
              </a:rPr>
              <a:t>all</a:t>
            </a:r>
            <a:r>
              <a:rPr lang="hu-HU" sz="2400" dirty="0">
                <a:latin typeface="Constantia"/>
              </a:rPr>
              <a:t> of </a:t>
            </a:r>
            <a:r>
              <a:rPr lang="hu-HU" sz="2400" err="1">
                <a:latin typeface="Constantia"/>
              </a:rPr>
              <a:t>the</a:t>
            </a:r>
            <a:r>
              <a:rPr lang="hu-HU" sz="2400" dirty="0">
                <a:latin typeface="Constantia"/>
              </a:rPr>
              <a:t> </a:t>
            </a:r>
            <a:r>
              <a:rPr lang="hu-HU" sz="2400" err="1">
                <a:latin typeface="Constantia"/>
              </a:rPr>
              <a:t>models</a:t>
            </a:r>
            <a:r>
              <a:rPr lang="hu-HU" sz="2400" dirty="0">
                <a:latin typeface="Constantia"/>
              </a:rPr>
              <a:t>. </a:t>
            </a:r>
            <a:r>
              <a:rPr lang="hu-HU" sz="2400" err="1">
                <a:latin typeface="Constantia"/>
              </a:rPr>
              <a:t>It's</a:t>
            </a:r>
            <a:r>
              <a:rPr lang="hu-HU" sz="2400" dirty="0">
                <a:latin typeface="Constantia"/>
              </a:rPr>
              <a:t> </a:t>
            </a:r>
            <a:r>
              <a:rPr lang="hu-HU" sz="2400" err="1">
                <a:latin typeface="Constantia"/>
              </a:rPr>
              <a:t>made</a:t>
            </a:r>
            <a:r>
              <a:rPr lang="hu-HU" sz="2400" dirty="0">
                <a:latin typeface="Constantia"/>
              </a:rPr>
              <a:t> out of </a:t>
            </a:r>
            <a:r>
              <a:rPr lang="hu-HU" sz="2400" err="1">
                <a:latin typeface="Constantia"/>
              </a:rPr>
              <a:t>crocodile</a:t>
            </a:r>
            <a:r>
              <a:rPr lang="hu-HU" sz="2400" dirty="0">
                <a:latin typeface="Constantia"/>
              </a:rPr>
              <a:t> </a:t>
            </a:r>
            <a:r>
              <a:rPr lang="hu-HU" sz="2400" err="1">
                <a:latin typeface="Constantia"/>
              </a:rPr>
              <a:t>skin</a:t>
            </a:r>
            <a:r>
              <a:rPr lang="hu-HU" sz="2400" dirty="0">
                <a:latin typeface="Constantia"/>
              </a:rPr>
              <a:t>, and has </a:t>
            </a:r>
            <a:r>
              <a:rPr lang="hu-HU" sz="2400" err="1">
                <a:latin typeface="Constantia"/>
              </a:rPr>
              <a:t>white</a:t>
            </a:r>
            <a:r>
              <a:rPr lang="hu-HU" sz="2400" dirty="0">
                <a:latin typeface="Constantia"/>
              </a:rPr>
              <a:t> </a:t>
            </a:r>
            <a:r>
              <a:rPr lang="hu-HU" sz="2400" err="1">
                <a:latin typeface="Constantia"/>
              </a:rPr>
              <a:t>gold</a:t>
            </a:r>
            <a:r>
              <a:rPr lang="hu-HU" sz="2400" dirty="0">
                <a:latin typeface="Constantia"/>
              </a:rPr>
              <a:t> hardware </a:t>
            </a:r>
            <a:r>
              <a:rPr lang="hu-HU" sz="2400" err="1">
                <a:latin typeface="Constantia"/>
              </a:rPr>
              <a:t>covered</a:t>
            </a:r>
            <a:r>
              <a:rPr lang="hu-HU" sz="2400" dirty="0">
                <a:latin typeface="Constantia"/>
              </a:rPr>
              <a:t> </a:t>
            </a:r>
            <a:r>
              <a:rPr lang="hu-HU" sz="2400" err="1">
                <a:latin typeface="Constantia"/>
              </a:rPr>
              <a:t>with</a:t>
            </a:r>
            <a:r>
              <a:rPr lang="hu-HU" sz="2400" dirty="0">
                <a:latin typeface="Constantia"/>
              </a:rPr>
              <a:t> </a:t>
            </a:r>
            <a:r>
              <a:rPr lang="hu-HU" sz="2400" err="1">
                <a:latin typeface="Constantia"/>
              </a:rPr>
              <a:t>diamonds</a:t>
            </a:r>
            <a:r>
              <a:rPr lang="hu-HU" sz="2400" dirty="0">
                <a:latin typeface="Constantia"/>
              </a:rPr>
              <a:t>. </a:t>
            </a:r>
            <a:r>
              <a:rPr lang="hu-HU" sz="2400" err="1">
                <a:latin typeface="Constantia"/>
              </a:rPr>
              <a:t>It's</a:t>
            </a:r>
            <a:r>
              <a:rPr lang="hu-HU" sz="2400" dirty="0">
                <a:latin typeface="Constantia"/>
              </a:rPr>
              <a:t> </a:t>
            </a:r>
            <a:r>
              <a:rPr lang="hu-HU" sz="2400" err="1">
                <a:latin typeface="Constantia"/>
              </a:rPr>
              <a:t>retailed</a:t>
            </a:r>
            <a:r>
              <a:rPr lang="hu-HU" sz="2400" dirty="0">
                <a:latin typeface="Constantia"/>
              </a:rPr>
              <a:t> </a:t>
            </a:r>
            <a:r>
              <a:rPr lang="hu-HU" sz="2400" err="1">
                <a:latin typeface="Constantia"/>
              </a:rPr>
              <a:t>for</a:t>
            </a:r>
            <a:r>
              <a:rPr lang="hu-HU" sz="2400" dirty="0">
                <a:latin typeface="Constantia"/>
              </a:rPr>
              <a:t> </a:t>
            </a:r>
            <a:r>
              <a:rPr lang="hu-HU" sz="2400" dirty="0">
                <a:latin typeface="Constantia"/>
                <a:ea typeface="+mn-lt"/>
                <a:cs typeface="+mn-lt"/>
              </a:rPr>
              <a:t>$432,000.</a:t>
            </a:r>
            <a:endParaRPr lang="hu-HU" sz="2400" dirty="0">
              <a:latin typeface="Constantia"/>
            </a:endParaRPr>
          </a:p>
        </p:txBody>
      </p:sp>
    </p:spTree>
    <p:extLst>
      <p:ext uri="{BB962C8B-B14F-4D97-AF65-F5344CB8AC3E}">
        <p14:creationId xmlns:p14="http://schemas.microsoft.com/office/powerpoint/2010/main" val="2559273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 name="Kép 3" descr="A képen szöveg látható&#10;&#10;A leírás teljesen megbízható">
            <a:extLst>
              <a:ext uri="{FF2B5EF4-FFF2-40B4-BE49-F238E27FC236}">
                <a16:creationId xmlns:a16="http://schemas.microsoft.com/office/drawing/2014/main" id="{11D02849-57D2-4EE8-8E05-B887DFF991F3}"/>
              </a:ext>
            </a:extLst>
          </p:cNvPr>
          <p:cNvPicPr>
            <a:picLocks noChangeAspect="1"/>
          </p:cNvPicPr>
          <p:nvPr/>
        </p:nvPicPr>
        <p:blipFill rotWithShape="1">
          <a:blip r:embed="rId2"/>
          <a:srcRect t="19198" b="8813"/>
          <a:stretch/>
        </p:blipFill>
        <p:spPr>
          <a:xfrm>
            <a:off x="-32" y="10"/>
            <a:ext cx="12192031" cy="4915066"/>
          </a:xfrm>
          <a:prstGeom prst="rect">
            <a:avLst/>
          </a:prstGeom>
        </p:spPr>
      </p:pic>
      <p:sp>
        <p:nvSpPr>
          <p:cNvPr id="36" name="Rectangle 35">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15076"/>
            <a:ext cx="12188952" cy="194292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Szövegdoboz 1">
            <a:extLst>
              <a:ext uri="{FF2B5EF4-FFF2-40B4-BE49-F238E27FC236}">
                <a16:creationId xmlns:a16="http://schemas.microsoft.com/office/drawing/2014/main" id="{68ECBAD3-AD5A-470E-87C7-73A75E65824F}"/>
              </a:ext>
            </a:extLst>
          </p:cNvPr>
          <p:cNvSpPr txBox="1"/>
          <p:nvPr/>
        </p:nvSpPr>
        <p:spPr>
          <a:xfrm>
            <a:off x="828675" y="5120639"/>
            <a:ext cx="7137263" cy="128016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r">
              <a:lnSpc>
                <a:spcPct val="90000"/>
              </a:lnSpc>
              <a:spcBef>
                <a:spcPct val="0"/>
              </a:spcBef>
              <a:spcAft>
                <a:spcPts val="600"/>
              </a:spcAft>
            </a:pPr>
            <a:r>
              <a:rPr lang="en-US" sz="4800" spc="-50">
                <a:solidFill>
                  <a:srgbClr val="FFFFFF"/>
                </a:solidFill>
                <a:latin typeface="Constantia"/>
                <a:ea typeface="+mj-ea"/>
                <a:cs typeface="+mj-cs"/>
              </a:rPr>
              <a:t>Fast Fashion</a:t>
            </a:r>
          </a:p>
        </p:txBody>
      </p:sp>
      <p:cxnSp>
        <p:nvCxnSpPr>
          <p:cNvPr id="38" name="Straight Connector 37">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074187"/>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CB2660-BFBF-4FC4-A2C0-F6D9341B74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6" y="160867"/>
            <a:ext cx="5854699" cy="4390169"/>
          </a:xfrm>
          <a:prstGeom prst="rect">
            <a:avLst/>
          </a:prstGeom>
          <a:solidFill>
            <a:srgbClr val="FFFFFF"/>
          </a:solidFill>
          <a:ln w="63500">
            <a:solidFill>
              <a:srgbClr val="C4914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4" name="Kép 4" descr="A képen játék látható&#10;&#10;A leírás teljesen megbízható">
            <a:extLst>
              <a:ext uri="{FF2B5EF4-FFF2-40B4-BE49-F238E27FC236}">
                <a16:creationId xmlns:a16="http://schemas.microsoft.com/office/drawing/2014/main" id="{72A70B86-8769-422F-8F47-1D06D76A813F}"/>
              </a:ext>
            </a:extLst>
          </p:cNvPr>
          <p:cNvPicPr>
            <a:picLocks noChangeAspect="1"/>
          </p:cNvPicPr>
          <p:nvPr/>
        </p:nvPicPr>
        <p:blipFill>
          <a:blip r:embed="rId2"/>
          <a:stretch>
            <a:fillRect/>
          </a:stretch>
        </p:blipFill>
        <p:spPr>
          <a:xfrm>
            <a:off x="1061337" y="325100"/>
            <a:ext cx="4054598" cy="4054598"/>
          </a:xfrm>
          <a:prstGeom prst="rect">
            <a:avLst/>
          </a:prstGeom>
        </p:spPr>
      </p:pic>
      <p:sp>
        <p:nvSpPr>
          <p:cNvPr id="11" name="Rectangle 10">
            <a:extLst>
              <a:ext uri="{FF2B5EF4-FFF2-40B4-BE49-F238E27FC236}">
                <a16:creationId xmlns:a16="http://schemas.microsoft.com/office/drawing/2014/main" id="{13A92E2F-55AE-4881-A4B4-F7005A558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160867"/>
            <a:ext cx="5854699" cy="1939935"/>
          </a:xfrm>
          <a:prstGeom prst="rect">
            <a:avLst/>
          </a:prstGeom>
          <a:solidFill>
            <a:srgbClr val="C49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719A4ED8-71CF-43D3-BB55-6F00FF527E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6" y="4715269"/>
            <a:ext cx="5854699" cy="156023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F0C38348-0ECF-4EAB-B3E5-906FA46EB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2265035"/>
            <a:ext cx="5854699" cy="3979512"/>
          </a:xfrm>
          <a:prstGeom prst="rect">
            <a:avLst/>
          </a:prstGeom>
          <a:solidFill>
            <a:srgbClr val="FFFFFF"/>
          </a:solidFill>
          <a:ln w="63500">
            <a:solidFill>
              <a:srgbClr val="C4914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2" name="Kép 2" descr="A képen kültéri, fénykép, nő, aláírás látható&#10;&#10;A leírás teljesen megbízható">
            <a:extLst>
              <a:ext uri="{FF2B5EF4-FFF2-40B4-BE49-F238E27FC236}">
                <a16:creationId xmlns:a16="http://schemas.microsoft.com/office/drawing/2014/main" id="{6747118B-4F19-496B-925D-B032BE919CD9}"/>
              </a:ext>
            </a:extLst>
          </p:cNvPr>
          <p:cNvPicPr>
            <a:picLocks noChangeAspect="1"/>
          </p:cNvPicPr>
          <p:nvPr/>
        </p:nvPicPr>
        <p:blipFill>
          <a:blip r:embed="rId3"/>
          <a:stretch>
            <a:fillRect/>
          </a:stretch>
        </p:blipFill>
        <p:spPr>
          <a:xfrm>
            <a:off x="6365747" y="2429540"/>
            <a:ext cx="5489408" cy="3664180"/>
          </a:xfrm>
          <a:prstGeom prst="rect">
            <a:avLst/>
          </a:prstGeom>
        </p:spPr>
      </p:pic>
      <p:sp>
        <p:nvSpPr>
          <p:cNvPr id="6" name="Szövegdoboz 5">
            <a:extLst>
              <a:ext uri="{FF2B5EF4-FFF2-40B4-BE49-F238E27FC236}">
                <a16:creationId xmlns:a16="http://schemas.microsoft.com/office/drawing/2014/main" id="{D9254CCC-10AD-4AC1-91B4-F67CE2F52DB5}"/>
              </a:ext>
            </a:extLst>
          </p:cNvPr>
          <p:cNvSpPr txBox="1"/>
          <p:nvPr/>
        </p:nvSpPr>
        <p:spPr>
          <a:xfrm>
            <a:off x="6449683" y="296174"/>
            <a:ext cx="5115464"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1600">
                <a:latin typeface="Constantia"/>
              </a:rPr>
              <a:t>What Is Fast Fashion?</a:t>
            </a:r>
            <a:endParaRPr lang="hu-HU" sz="1600" dirty="0">
              <a:latin typeface="Constantia"/>
            </a:endParaRPr>
          </a:p>
          <a:p>
            <a:r>
              <a:rPr lang="hu-HU" sz="1600" dirty="0">
                <a:latin typeface="Constantia"/>
                <a:ea typeface="+mn-lt"/>
                <a:cs typeface="+mn-lt"/>
              </a:rPr>
              <a:t>Fast fashion is the term used to describe clothing designs that move quickly from the catwalk to stores to meet new trends. The collections are often based on designs presented at Fashion Week </a:t>
            </a:r>
            <a:r>
              <a:rPr lang="hu-HU" sz="1600">
                <a:latin typeface="Constantia"/>
                <a:ea typeface="+mn-lt"/>
                <a:cs typeface="+mn-lt"/>
              </a:rPr>
              <a:t>events. Fast fashion allows mainstream consumers to </a:t>
            </a:r>
            <a:r>
              <a:rPr lang="hu-HU" sz="1600" dirty="0">
                <a:latin typeface="Constantia"/>
                <a:ea typeface="+mn-lt"/>
                <a:cs typeface="+mn-lt"/>
              </a:rPr>
              <a:t>purchase trendy clothing at an affordable price.</a:t>
            </a:r>
            <a:endParaRPr lang="hu-HU" sz="1600" dirty="0">
              <a:latin typeface="Constantia"/>
            </a:endParaRPr>
          </a:p>
          <a:p>
            <a:pPr algn="l"/>
            <a:endParaRPr lang="hu-HU" sz="1600" dirty="0">
              <a:latin typeface="Constantia"/>
            </a:endParaRPr>
          </a:p>
        </p:txBody>
      </p:sp>
      <p:sp>
        <p:nvSpPr>
          <p:cNvPr id="7" name="Szövegdoboz 6">
            <a:extLst>
              <a:ext uri="{FF2B5EF4-FFF2-40B4-BE49-F238E27FC236}">
                <a16:creationId xmlns:a16="http://schemas.microsoft.com/office/drawing/2014/main" id="{8224C1EA-DADB-4A16-9726-923083A04F46}"/>
              </a:ext>
            </a:extLst>
          </p:cNvPr>
          <p:cNvSpPr txBox="1"/>
          <p:nvPr/>
        </p:nvSpPr>
        <p:spPr>
          <a:xfrm>
            <a:off x="36482" y="4824143"/>
            <a:ext cx="59924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hu-HU" dirty="0">
              <a:solidFill>
                <a:schemeClr val="bg1"/>
              </a:solidFill>
              <a:latin typeface="Constantia"/>
            </a:endParaRPr>
          </a:p>
        </p:txBody>
      </p:sp>
      <p:sp>
        <p:nvSpPr>
          <p:cNvPr id="8" name="Szövegdoboz 7">
            <a:extLst>
              <a:ext uri="{FF2B5EF4-FFF2-40B4-BE49-F238E27FC236}">
                <a16:creationId xmlns:a16="http://schemas.microsoft.com/office/drawing/2014/main" id="{3F381F30-2427-4410-BA4C-BDCC0552390F}"/>
              </a:ext>
            </a:extLst>
          </p:cNvPr>
          <p:cNvSpPr txBox="1"/>
          <p:nvPr/>
        </p:nvSpPr>
        <p:spPr>
          <a:xfrm>
            <a:off x="281796" y="5170099"/>
            <a:ext cx="561867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a:solidFill>
                  <a:schemeClr val="bg1"/>
                </a:solidFill>
                <a:latin typeface="Constantia"/>
              </a:rPr>
              <a:t>The explanation of fast fashion:</a:t>
            </a:r>
            <a:r>
              <a:rPr lang="hu-HU" dirty="0"/>
              <a:t> </a:t>
            </a:r>
            <a:r>
              <a:rPr lang="en-US" dirty="0">
                <a:ea typeface="+mn-lt"/>
                <a:cs typeface="+mn-lt"/>
                <a:hlinkClick r:id="rId4"/>
              </a:rPr>
              <a:t>https://www.youtube.com/watch?v=iq0--DfC2Xk</a:t>
            </a:r>
            <a:endParaRPr lang="hu-HU">
              <a:ea typeface="+mn-lt"/>
              <a:cs typeface="+mn-lt"/>
            </a:endParaRPr>
          </a:p>
          <a:p>
            <a:endParaRPr lang="hu-HU" dirty="0"/>
          </a:p>
        </p:txBody>
      </p:sp>
    </p:spTree>
    <p:extLst>
      <p:ext uri="{BB962C8B-B14F-4D97-AF65-F5344CB8AC3E}">
        <p14:creationId xmlns:p14="http://schemas.microsoft.com/office/powerpoint/2010/main" val="3100294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3" name="Straight Connector 82">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85" name="Rectangle 84">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Kép 63">
            <a:extLst>
              <a:ext uri="{FF2B5EF4-FFF2-40B4-BE49-F238E27FC236}">
                <a16:creationId xmlns:a16="http://schemas.microsoft.com/office/drawing/2014/main" id="{0502ECD9-6B08-433A-AE60-7826D49D849B}"/>
              </a:ext>
            </a:extLst>
          </p:cNvPr>
          <p:cNvPicPr>
            <a:picLocks noChangeAspect="1"/>
          </p:cNvPicPr>
          <p:nvPr/>
        </p:nvPicPr>
        <p:blipFill rotWithShape="1">
          <a:blip r:embed="rId2">
            <a:alphaModFix amt="35000"/>
          </a:blip>
          <a:srcRect l="3428" r="7683"/>
          <a:stretch/>
        </p:blipFill>
        <p:spPr>
          <a:xfrm>
            <a:off x="20" y="10"/>
            <a:ext cx="12191980" cy="6857990"/>
          </a:xfrm>
          <a:prstGeom prst="rect">
            <a:avLst/>
          </a:prstGeom>
        </p:spPr>
      </p:pic>
      <p:cxnSp>
        <p:nvCxnSpPr>
          <p:cNvPr id="87" name="Straight Connector 86">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Szövegdoboz 1">
            <a:extLst>
              <a:ext uri="{FF2B5EF4-FFF2-40B4-BE49-F238E27FC236}">
                <a16:creationId xmlns:a16="http://schemas.microsoft.com/office/drawing/2014/main" id="{E67F2363-0153-484E-AE05-325224A9813A}"/>
              </a:ext>
            </a:extLst>
          </p:cNvPr>
          <p:cNvGraphicFramePr/>
          <p:nvPr>
            <p:extLst>
              <p:ext uri="{D42A27DB-BD31-4B8C-83A1-F6EECF244321}">
                <p14:modId xmlns:p14="http://schemas.microsoft.com/office/powerpoint/2010/main" val="2976728286"/>
              </p:ext>
            </p:extLst>
          </p:nvPr>
        </p:nvGraphicFramePr>
        <p:xfrm>
          <a:off x="1097280" y="2108201"/>
          <a:ext cx="10058400" cy="3760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698488"/>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t="-17000" b="-17000"/>
          </a:stretch>
        </a:blipFill>
        <a:effectLst/>
      </p:bgPr>
    </p:bg>
    <p:spTree>
      <p:nvGrpSpPr>
        <p:cNvPr id="1" name=""/>
        <p:cNvGrpSpPr/>
        <p:nvPr/>
      </p:nvGrpSpPr>
      <p:grpSpPr>
        <a:xfrm>
          <a:off x="0" y="0"/>
          <a:ext cx="0" cy="0"/>
          <a:chOff x="0" y="0"/>
          <a:chExt cx="0" cy="0"/>
        </a:xfrm>
      </p:grpSpPr>
      <p:sp>
        <p:nvSpPr>
          <p:cNvPr id="18" name="Téglalap: lekerekített 17">
            <a:extLst>
              <a:ext uri="{FF2B5EF4-FFF2-40B4-BE49-F238E27FC236}">
                <a16:creationId xmlns:a16="http://schemas.microsoft.com/office/drawing/2014/main" id="{163D8D5D-FE29-44F8-B3F7-297CA377FA0C}"/>
              </a:ext>
            </a:extLst>
          </p:cNvPr>
          <p:cNvSpPr/>
          <p:nvPr/>
        </p:nvSpPr>
        <p:spPr>
          <a:xfrm>
            <a:off x="3938676" y="2925074"/>
            <a:ext cx="3522452" cy="145211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hu-HU"/>
          </a:p>
        </p:txBody>
      </p:sp>
      <p:sp>
        <p:nvSpPr>
          <p:cNvPr id="7" name="Téglalap: lekerekített 6">
            <a:extLst>
              <a:ext uri="{FF2B5EF4-FFF2-40B4-BE49-F238E27FC236}">
                <a16:creationId xmlns:a16="http://schemas.microsoft.com/office/drawing/2014/main" id="{EC9A10FC-AF57-4B6D-B6C3-CEFF73C2910D}"/>
              </a:ext>
            </a:extLst>
          </p:cNvPr>
          <p:cNvSpPr/>
          <p:nvPr/>
        </p:nvSpPr>
        <p:spPr>
          <a:xfrm>
            <a:off x="1640996" y="512375"/>
            <a:ext cx="8497017" cy="52908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 name="Szövegdoboz 1">
            <a:extLst>
              <a:ext uri="{FF2B5EF4-FFF2-40B4-BE49-F238E27FC236}">
                <a16:creationId xmlns:a16="http://schemas.microsoft.com/office/drawing/2014/main" id="{B5E4C850-68A3-42DA-BC9A-9550BA710C83}"/>
              </a:ext>
            </a:extLst>
          </p:cNvPr>
          <p:cNvSpPr txBox="1"/>
          <p:nvPr/>
        </p:nvSpPr>
        <p:spPr>
          <a:xfrm>
            <a:off x="2452779" y="1719533"/>
            <a:ext cx="748772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latin typeface="Constantia"/>
              </a:rPr>
              <a:t>Avoiding fast fashion</a:t>
            </a:r>
          </a:p>
        </p:txBody>
      </p:sp>
      <p:sp>
        <p:nvSpPr>
          <p:cNvPr id="3" name="Szövegdoboz 2">
            <a:extLst>
              <a:ext uri="{FF2B5EF4-FFF2-40B4-BE49-F238E27FC236}">
                <a16:creationId xmlns:a16="http://schemas.microsoft.com/office/drawing/2014/main" id="{F8CE2397-8E5B-4E8F-979F-1A28C0ECCD6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hu-HU" dirty="0"/>
          </a:p>
        </p:txBody>
      </p:sp>
      <p:sp>
        <p:nvSpPr>
          <p:cNvPr id="5" name="Szövegdoboz 4">
            <a:extLst>
              <a:ext uri="{FF2B5EF4-FFF2-40B4-BE49-F238E27FC236}">
                <a16:creationId xmlns:a16="http://schemas.microsoft.com/office/drawing/2014/main" id="{D7B959BB-A753-4BE3-BF3E-0AAE7ADA7B64}"/>
              </a:ext>
            </a:extLst>
          </p:cNvPr>
          <p:cNvSpPr txBox="1"/>
          <p:nvPr/>
        </p:nvSpPr>
        <p:spPr>
          <a:xfrm>
            <a:off x="5010150" y="34861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hu-HU" dirty="0"/>
          </a:p>
        </p:txBody>
      </p:sp>
      <p:sp>
        <p:nvSpPr>
          <p:cNvPr id="6" name="Szövegdoboz 5">
            <a:extLst>
              <a:ext uri="{FF2B5EF4-FFF2-40B4-BE49-F238E27FC236}">
                <a16:creationId xmlns:a16="http://schemas.microsoft.com/office/drawing/2014/main" id="{4D00C397-7C3B-4F92-A4CA-AEF9D34AFD21}"/>
              </a:ext>
            </a:extLst>
          </p:cNvPr>
          <p:cNvSpPr txBox="1"/>
          <p:nvPr/>
        </p:nvSpPr>
        <p:spPr>
          <a:xfrm>
            <a:off x="4149306" y="2869721"/>
            <a:ext cx="3505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dirty="0">
                <a:latin typeface="Constantia"/>
              </a:rPr>
              <a:t>We know that fast fashion is really bad for the enviroment, so how can we </a:t>
            </a:r>
            <a:r>
              <a:rPr lang="hu-HU">
                <a:latin typeface="Constantia"/>
              </a:rPr>
              <a:t>avoid it? Here are 3 tips that can help.</a:t>
            </a:r>
          </a:p>
        </p:txBody>
      </p:sp>
      <p:pic>
        <p:nvPicPr>
          <p:cNvPr id="8" name="Kép 8" descr="A képen ruha látható&#10;&#10;A leírás teljesen megbízható">
            <a:extLst>
              <a:ext uri="{FF2B5EF4-FFF2-40B4-BE49-F238E27FC236}">
                <a16:creationId xmlns:a16="http://schemas.microsoft.com/office/drawing/2014/main" id="{6415CD9A-750E-4D43-AEAA-C9F57BB63CB7}"/>
              </a:ext>
            </a:extLst>
          </p:cNvPr>
          <p:cNvPicPr>
            <a:picLocks noChangeAspect="1"/>
          </p:cNvPicPr>
          <p:nvPr/>
        </p:nvPicPr>
        <p:blipFill>
          <a:blip r:embed="rId3"/>
          <a:stretch>
            <a:fillRect/>
          </a:stretch>
        </p:blipFill>
        <p:spPr>
          <a:xfrm>
            <a:off x="9310776" y="2928860"/>
            <a:ext cx="2441276" cy="3602581"/>
          </a:xfrm>
          <a:prstGeom prst="ellipse">
            <a:avLst/>
          </a:prstGeom>
          <a:ln>
            <a:noFill/>
          </a:ln>
          <a:effectLst>
            <a:softEdge rad="112500"/>
          </a:effectLst>
        </p:spPr>
      </p:pic>
      <p:pic>
        <p:nvPicPr>
          <p:cNvPr id="10" name="Kép 10" descr="A képen szöveg, személy, könyv, férfi látható&#10;&#10;A leírás teljesen megbízható">
            <a:extLst>
              <a:ext uri="{FF2B5EF4-FFF2-40B4-BE49-F238E27FC236}">
                <a16:creationId xmlns:a16="http://schemas.microsoft.com/office/drawing/2014/main" id="{0295BF7B-5DC9-4628-B2F5-9DD5AD2CCAFB}"/>
              </a:ext>
            </a:extLst>
          </p:cNvPr>
          <p:cNvPicPr>
            <a:picLocks noChangeAspect="1"/>
          </p:cNvPicPr>
          <p:nvPr/>
        </p:nvPicPr>
        <p:blipFill>
          <a:blip r:embed="rId4"/>
          <a:stretch>
            <a:fillRect/>
          </a:stretch>
        </p:blipFill>
        <p:spPr>
          <a:xfrm>
            <a:off x="-5751" y="-70277"/>
            <a:ext cx="2124974" cy="3389838"/>
          </a:xfrm>
          <a:prstGeom prst="ellipse">
            <a:avLst/>
          </a:prstGeom>
          <a:ln>
            <a:noFill/>
          </a:ln>
          <a:effectLst>
            <a:softEdge rad="112500"/>
          </a:effectLst>
        </p:spPr>
      </p:pic>
    </p:spTree>
    <p:extLst>
      <p:ext uri="{BB962C8B-B14F-4D97-AF65-F5344CB8AC3E}">
        <p14:creationId xmlns:p14="http://schemas.microsoft.com/office/powerpoint/2010/main" val="1486865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61">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0" name="Straight Connector 63">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61" name="Rectangle 65">
            <a:extLst>
              <a:ext uri="{FF2B5EF4-FFF2-40B4-BE49-F238E27FC236}">
                <a16:creationId xmlns:a16="http://schemas.microsoft.com/office/drawing/2014/main" id="{4FD69FDD-BA96-4954-ADAC-DA35030A0C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7">
            <a:extLst>
              <a:ext uri="{FF2B5EF4-FFF2-40B4-BE49-F238E27FC236}">
                <a16:creationId xmlns:a16="http://schemas.microsoft.com/office/drawing/2014/main" id="{21026ED8-45A7-435A-B4ED-2DDAD6EED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Szövegdoboz 1">
            <a:extLst>
              <a:ext uri="{FF2B5EF4-FFF2-40B4-BE49-F238E27FC236}">
                <a16:creationId xmlns:a16="http://schemas.microsoft.com/office/drawing/2014/main" id="{D2D66BAE-F9E5-46F1-990D-5F45F383E3A4}"/>
              </a:ext>
            </a:extLst>
          </p:cNvPr>
          <p:cNvGraphicFramePr/>
          <p:nvPr>
            <p:extLst>
              <p:ext uri="{D42A27DB-BD31-4B8C-83A1-F6EECF244321}">
                <p14:modId xmlns:p14="http://schemas.microsoft.com/office/powerpoint/2010/main" val="4262294065"/>
              </p:ext>
            </p:extLst>
          </p:nvPr>
        </p:nvGraphicFramePr>
        <p:xfrm>
          <a:off x="389337" y="709692"/>
          <a:ext cx="11154531" cy="49730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3410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Cím 1">
            <a:extLst>
              <a:ext uri="{FF2B5EF4-FFF2-40B4-BE49-F238E27FC236}">
                <a16:creationId xmlns:a16="http://schemas.microsoft.com/office/drawing/2014/main" id="{9DE5E8DC-7220-4BCD-8B64-A382A31C4583}"/>
              </a:ext>
            </a:extLst>
          </p:cNvPr>
          <p:cNvSpPr>
            <a:spLocks noGrp="1"/>
          </p:cNvSpPr>
          <p:nvPr>
            <p:ph type="title"/>
          </p:nvPr>
        </p:nvSpPr>
        <p:spPr>
          <a:xfrm>
            <a:off x="643467" y="516835"/>
            <a:ext cx="3448259" cy="1666501"/>
          </a:xfrm>
        </p:spPr>
        <p:txBody>
          <a:bodyPr>
            <a:normAutofit/>
          </a:bodyPr>
          <a:lstStyle/>
          <a:p>
            <a:r>
              <a:rPr lang="hu-HU" sz="4000">
                <a:solidFill>
                  <a:srgbClr val="FFFFFF"/>
                </a:solidFill>
                <a:latin typeface="Constantia"/>
              </a:rPr>
              <a:t>The starting of designer brands</a:t>
            </a:r>
          </a:p>
        </p:txBody>
      </p:sp>
      <p:cxnSp>
        <p:nvCxnSpPr>
          <p:cNvPr id="26" name="Straight Connector 25">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artalom helye 2">
            <a:extLst>
              <a:ext uri="{FF2B5EF4-FFF2-40B4-BE49-F238E27FC236}">
                <a16:creationId xmlns:a16="http://schemas.microsoft.com/office/drawing/2014/main" id="{ACC7AEBD-9934-41D7-A330-C23D50E0B84C}"/>
              </a:ext>
            </a:extLst>
          </p:cNvPr>
          <p:cNvSpPr>
            <a:spLocks noGrp="1"/>
          </p:cNvSpPr>
          <p:nvPr>
            <p:ph idx="1"/>
          </p:nvPr>
        </p:nvSpPr>
        <p:spPr>
          <a:xfrm>
            <a:off x="119270" y="2494722"/>
            <a:ext cx="4346713" cy="2647111"/>
          </a:xfrm>
        </p:spPr>
        <p:txBody>
          <a:bodyPr vert="horz" lIns="0" tIns="45720" rIns="0" bIns="45720" rtlCol="0" anchor="t">
            <a:noAutofit/>
          </a:bodyPr>
          <a:lstStyle/>
          <a:p>
            <a:r>
              <a:rPr lang="hu-HU" sz="1600" dirty="0">
                <a:solidFill>
                  <a:srgbClr val="FFFFFF"/>
                </a:solidFill>
                <a:latin typeface="Constantia"/>
                <a:ea typeface="+mn-lt"/>
                <a:cs typeface="+mn-lt"/>
              </a:rPr>
              <a:t>The modern </a:t>
            </a:r>
            <a:r>
              <a:rPr lang="hu-HU" sz="1600" dirty="0" err="1">
                <a:solidFill>
                  <a:srgbClr val="FFFFFF"/>
                </a:solidFill>
                <a:latin typeface="Constantia"/>
                <a:ea typeface="+mn-lt"/>
                <a:cs typeface="+mn-lt"/>
              </a:rPr>
              <a:t>industry</a:t>
            </a:r>
            <a:r>
              <a:rPr lang="hu-HU" sz="1600" dirty="0">
                <a:solidFill>
                  <a:srgbClr val="FFFFFF"/>
                </a:solidFill>
                <a:latin typeface="Constantia"/>
                <a:ea typeface="+mn-lt"/>
                <a:cs typeface="+mn-lt"/>
              </a:rPr>
              <a:t>, </a:t>
            </a:r>
            <a:r>
              <a:rPr lang="hu-HU" sz="1600" dirty="0" err="1">
                <a:solidFill>
                  <a:srgbClr val="FFFFFF"/>
                </a:solidFill>
                <a:latin typeface="Constantia"/>
                <a:ea typeface="+mn-lt"/>
                <a:cs typeface="+mn-lt"/>
              </a:rPr>
              <a:t>based</a:t>
            </a:r>
            <a:r>
              <a:rPr lang="hu-HU" sz="1600" dirty="0">
                <a:solidFill>
                  <a:srgbClr val="FFFFFF"/>
                </a:solidFill>
                <a:latin typeface="Constantia"/>
                <a:ea typeface="+mn-lt"/>
                <a:cs typeface="+mn-lt"/>
              </a:rPr>
              <a:t> </a:t>
            </a:r>
            <a:r>
              <a:rPr lang="hu-HU" sz="1600" dirty="0" err="1">
                <a:solidFill>
                  <a:srgbClr val="FFFFFF"/>
                </a:solidFill>
                <a:latin typeface="Constantia"/>
                <a:ea typeface="+mn-lt"/>
                <a:cs typeface="+mn-lt"/>
              </a:rPr>
              <a:t>around</a:t>
            </a:r>
            <a:r>
              <a:rPr lang="hu-HU" sz="1600" dirty="0">
                <a:solidFill>
                  <a:srgbClr val="FFFFFF"/>
                </a:solidFill>
                <a:latin typeface="Constantia"/>
                <a:ea typeface="+mn-lt"/>
                <a:cs typeface="+mn-lt"/>
              </a:rPr>
              <a:t> </a:t>
            </a:r>
            <a:r>
              <a:rPr lang="hu-HU" sz="1600" dirty="0" err="1">
                <a:solidFill>
                  <a:srgbClr val="FFFFFF"/>
                </a:solidFill>
                <a:latin typeface="Constantia"/>
                <a:ea typeface="+mn-lt"/>
                <a:cs typeface="+mn-lt"/>
              </a:rPr>
              <a:t>firms</a:t>
            </a:r>
            <a:r>
              <a:rPr lang="hu-HU" sz="1600" dirty="0">
                <a:solidFill>
                  <a:srgbClr val="FFFFFF"/>
                </a:solidFill>
                <a:latin typeface="Constantia"/>
                <a:ea typeface="+mn-lt"/>
                <a:cs typeface="+mn-lt"/>
              </a:rPr>
              <a:t> </a:t>
            </a:r>
            <a:r>
              <a:rPr lang="hu-HU" sz="1600" dirty="0" err="1">
                <a:solidFill>
                  <a:srgbClr val="FFFFFF"/>
                </a:solidFill>
                <a:latin typeface="Constantia"/>
                <a:ea typeface="+mn-lt"/>
                <a:cs typeface="+mn-lt"/>
              </a:rPr>
              <a:t>or</a:t>
            </a:r>
            <a:r>
              <a:rPr lang="hu-HU" sz="1600" dirty="0">
                <a:solidFill>
                  <a:srgbClr val="FFFFFF"/>
                </a:solidFill>
                <a:latin typeface="Constantia"/>
                <a:ea typeface="+mn-lt"/>
                <a:cs typeface="+mn-lt"/>
              </a:rPr>
              <a:t> </a:t>
            </a:r>
            <a:r>
              <a:rPr lang="hu-HU" sz="1600" dirty="0" err="1">
                <a:solidFill>
                  <a:srgbClr val="FFFFFF"/>
                </a:solidFill>
                <a:latin typeface="Constantia"/>
                <a:ea typeface="+mn-lt"/>
                <a:cs typeface="+mn-lt"/>
              </a:rPr>
              <a:t>fashion</a:t>
            </a:r>
            <a:r>
              <a:rPr lang="hu-HU" sz="1600" dirty="0">
                <a:solidFill>
                  <a:srgbClr val="FFFFFF"/>
                </a:solidFill>
                <a:latin typeface="Constantia"/>
                <a:ea typeface="+mn-lt"/>
                <a:cs typeface="+mn-lt"/>
              </a:rPr>
              <a:t> </a:t>
            </a:r>
            <a:r>
              <a:rPr lang="hu-HU" sz="1600" dirty="0" err="1">
                <a:solidFill>
                  <a:srgbClr val="FFFFFF"/>
                </a:solidFill>
                <a:latin typeface="Constantia"/>
                <a:ea typeface="+mn-lt"/>
                <a:cs typeface="+mn-lt"/>
              </a:rPr>
              <a:t>houses</a:t>
            </a:r>
            <a:r>
              <a:rPr lang="hu-HU" sz="1600" dirty="0">
                <a:solidFill>
                  <a:srgbClr val="FFFFFF"/>
                </a:solidFill>
                <a:latin typeface="Constantia"/>
                <a:ea typeface="+mn-lt"/>
                <a:cs typeface="+mn-lt"/>
              </a:rPr>
              <a:t> </a:t>
            </a:r>
            <a:r>
              <a:rPr lang="hu-HU" sz="1600" dirty="0" err="1">
                <a:solidFill>
                  <a:srgbClr val="FFFFFF"/>
                </a:solidFill>
                <a:latin typeface="Constantia"/>
                <a:ea typeface="+mn-lt"/>
                <a:cs typeface="+mn-lt"/>
              </a:rPr>
              <a:t>run</a:t>
            </a:r>
            <a:r>
              <a:rPr lang="hu-HU" sz="1600" dirty="0">
                <a:solidFill>
                  <a:srgbClr val="FFFFFF"/>
                </a:solidFill>
                <a:latin typeface="Constantia"/>
                <a:ea typeface="+mn-lt"/>
                <a:cs typeface="+mn-lt"/>
              </a:rPr>
              <a:t> </a:t>
            </a:r>
            <a:r>
              <a:rPr lang="hu-HU" sz="1600" dirty="0" err="1">
                <a:solidFill>
                  <a:srgbClr val="FFFFFF"/>
                </a:solidFill>
                <a:latin typeface="Constantia"/>
                <a:ea typeface="+mn-lt"/>
                <a:cs typeface="+mn-lt"/>
              </a:rPr>
              <a:t>by</a:t>
            </a:r>
            <a:r>
              <a:rPr lang="hu-HU" sz="1600" dirty="0">
                <a:solidFill>
                  <a:srgbClr val="FFFFFF"/>
                </a:solidFill>
                <a:latin typeface="Constantia"/>
                <a:ea typeface="+mn-lt"/>
                <a:cs typeface="+mn-lt"/>
              </a:rPr>
              <a:t> </a:t>
            </a:r>
            <a:r>
              <a:rPr lang="hu-HU" sz="1600" dirty="0" err="1">
                <a:solidFill>
                  <a:srgbClr val="FFFFFF"/>
                </a:solidFill>
                <a:latin typeface="Constantia"/>
                <a:ea typeface="+mn-lt"/>
                <a:cs typeface="+mn-lt"/>
              </a:rPr>
              <a:t>individual</a:t>
            </a:r>
            <a:r>
              <a:rPr lang="hu-HU" sz="1600" dirty="0">
                <a:solidFill>
                  <a:srgbClr val="FFFFFF"/>
                </a:solidFill>
                <a:latin typeface="Constantia"/>
                <a:ea typeface="+mn-lt"/>
                <a:cs typeface="+mn-lt"/>
              </a:rPr>
              <a:t> </a:t>
            </a:r>
            <a:r>
              <a:rPr lang="hu-HU" sz="1600" dirty="0" err="1">
                <a:solidFill>
                  <a:srgbClr val="FFFFFF"/>
                </a:solidFill>
                <a:latin typeface="Constantia"/>
                <a:ea typeface="+mn-lt"/>
                <a:cs typeface="+mn-lt"/>
              </a:rPr>
              <a:t>designers</a:t>
            </a:r>
            <a:r>
              <a:rPr lang="hu-HU" sz="1600" dirty="0">
                <a:solidFill>
                  <a:srgbClr val="FFFFFF"/>
                </a:solidFill>
                <a:latin typeface="Constantia"/>
                <a:ea typeface="+mn-lt"/>
                <a:cs typeface="+mn-lt"/>
              </a:rPr>
              <a:t>, </a:t>
            </a:r>
            <a:r>
              <a:rPr lang="hu-HU" sz="1600" dirty="0" err="1">
                <a:solidFill>
                  <a:srgbClr val="FFFFFF"/>
                </a:solidFill>
                <a:latin typeface="Constantia"/>
                <a:ea typeface="+mn-lt"/>
                <a:cs typeface="+mn-lt"/>
              </a:rPr>
              <a:t>started</a:t>
            </a:r>
            <a:r>
              <a:rPr lang="hu-HU" sz="1600" dirty="0">
                <a:solidFill>
                  <a:srgbClr val="FFFFFF"/>
                </a:solidFill>
                <a:latin typeface="Constantia"/>
                <a:ea typeface="+mn-lt"/>
                <a:cs typeface="+mn-lt"/>
              </a:rPr>
              <a:t> in </a:t>
            </a:r>
            <a:r>
              <a:rPr lang="hu-HU" sz="1600" dirty="0" err="1">
                <a:solidFill>
                  <a:srgbClr val="FFFFFF"/>
                </a:solidFill>
                <a:latin typeface="Constantia"/>
                <a:ea typeface="+mn-lt"/>
                <a:cs typeface="+mn-lt"/>
              </a:rPr>
              <a:t>the</a:t>
            </a:r>
            <a:r>
              <a:rPr lang="hu-HU" sz="1600" dirty="0">
                <a:solidFill>
                  <a:srgbClr val="FFFFFF"/>
                </a:solidFill>
                <a:latin typeface="Constantia"/>
                <a:ea typeface="+mn-lt"/>
                <a:cs typeface="+mn-lt"/>
              </a:rPr>
              <a:t>  19th </a:t>
            </a:r>
            <a:r>
              <a:rPr lang="hu-HU" sz="1600" dirty="0" err="1">
                <a:solidFill>
                  <a:srgbClr val="FFFFFF"/>
                </a:solidFill>
                <a:latin typeface="Constantia"/>
                <a:ea typeface="+mn-lt"/>
                <a:cs typeface="+mn-lt"/>
              </a:rPr>
              <a:t>century</a:t>
            </a:r>
            <a:r>
              <a:rPr lang="hu-HU" sz="1600" dirty="0">
                <a:solidFill>
                  <a:srgbClr val="FFFFFF"/>
                </a:solidFill>
                <a:latin typeface="Constantia"/>
                <a:ea typeface="+mn-lt"/>
                <a:cs typeface="+mn-lt"/>
              </a:rPr>
              <a:t> </a:t>
            </a:r>
            <a:r>
              <a:rPr lang="hu-HU" sz="1600" dirty="0" err="1">
                <a:solidFill>
                  <a:srgbClr val="FFFFFF"/>
                </a:solidFill>
                <a:latin typeface="Constantia"/>
                <a:ea typeface="+mn-lt"/>
                <a:cs typeface="+mn-lt"/>
              </a:rPr>
              <a:t>with</a:t>
            </a:r>
            <a:r>
              <a:rPr lang="hu-HU" sz="1600" dirty="0">
                <a:solidFill>
                  <a:srgbClr val="FFFFFF"/>
                </a:solidFill>
                <a:latin typeface="Constantia"/>
                <a:ea typeface="+mn-lt"/>
                <a:cs typeface="+mn-lt"/>
              </a:rPr>
              <a:t>  Charles Frederick </a:t>
            </a:r>
            <a:r>
              <a:rPr lang="hu-HU" sz="1600" dirty="0" err="1">
                <a:solidFill>
                  <a:srgbClr val="FFFFFF"/>
                </a:solidFill>
                <a:latin typeface="Constantia"/>
                <a:ea typeface="+mn-lt"/>
                <a:cs typeface="+mn-lt"/>
              </a:rPr>
              <a:t>Worth</a:t>
            </a:r>
            <a:r>
              <a:rPr lang="hu-HU" sz="1600" dirty="0">
                <a:solidFill>
                  <a:srgbClr val="FFFFFF"/>
                </a:solidFill>
                <a:latin typeface="Constantia"/>
                <a:ea typeface="+mn-lt"/>
                <a:cs typeface="+mn-lt"/>
              </a:rPr>
              <a:t> </a:t>
            </a:r>
            <a:r>
              <a:rPr lang="hu-HU" sz="1600" dirty="0" err="1">
                <a:solidFill>
                  <a:srgbClr val="FFFFFF"/>
                </a:solidFill>
                <a:latin typeface="Constantia"/>
                <a:ea typeface="+mn-lt"/>
                <a:cs typeface="+mn-lt"/>
              </a:rPr>
              <a:t>who,beginning</a:t>
            </a:r>
            <a:r>
              <a:rPr lang="hu-HU" sz="1600" dirty="0">
                <a:solidFill>
                  <a:srgbClr val="FFFFFF"/>
                </a:solidFill>
                <a:latin typeface="Constantia"/>
                <a:ea typeface="+mn-lt"/>
                <a:cs typeface="+mn-lt"/>
              </a:rPr>
              <a:t> in 1858,was </a:t>
            </a:r>
            <a:r>
              <a:rPr lang="hu-HU" sz="1600" dirty="0" err="1">
                <a:solidFill>
                  <a:srgbClr val="FFFFFF"/>
                </a:solidFill>
                <a:latin typeface="Constantia"/>
                <a:ea typeface="+mn-lt"/>
                <a:cs typeface="+mn-lt"/>
              </a:rPr>
              <a:t>the</a:t>
            </a:r>
            <a:r>
              <a:rPr lang="hu-HU" sz="1600" dirty="0">
                <a:solidFill>
                  <a:srgbClr val="FFFFFF"/>
                </a:solidFill>
                <a:latin typeface="Constantia"/>
                <a:ea typeface="+mn-lt"/>
                <a:cs typeface="+mn-lt"/>
              </a:rPr>
              <a:t> </a:t>
            </a:r>
            <a:r>
              <a:rPr lang="hu-HU" sz="1600" dirty="0" err="1">
                <a:solidFill>
                  <a:srgbClr val="FFFFFF"/>
                </a:solidFill>
                <a:latin typeface="Constantia"/>
                <a:ea typeface="+mn-lt"/>
                <a:cs typeface="+mn-lt"/>
              </a:rPr>
              <a:t>first</a:t>
            </a:r>
            <a:r>
              <a:rPr lang="hu-HU" sz="1600" dirty="0">
                <a:solidFill>
                  <a:srgbClr val="FFFFFF"/>
                </a:solidFill>
                <a:latin typeface="Constantia"/>
                <a:ea typeface="+mn-lt"/>
                <a:cs typeface="+mn-lt"/>
              </a:rPr>
              <a:t> </a:t>
            </a:r>
            <a:r>
              <a:rPr lang="hu-HU" sz="1600" dirty="0" err="1">
                <a:solidFill>
                  <a:srgbClr val="FFFFFF"/>
                </a:solidFill>
                <a:latin typeface="Constantia"/>
                <a:ea typeface="+mn-lt"/>
                <a:cs typeface="+mn-lt"/>
              </a:rPr>
              <a:t>designer</a:t>
            </a:r>
            <a:r>
              <a:rPr lang="hu-HU" sz="1600" dirty="0">
                <a:solidFill>
                  <a:srgbClr val="FFFFFF"/>
                </a:solidFill>
                <a:latin typeface="Constantia"/>
                <a:ea typeface="+mn-lt"/>
                <a:cs typeface="+mn-lt"/>
              </a:rPr>
              <a:t> </a:t>
            </a:r>
            <a:r>
              <a:rPr lang="hu-HU" sz="1600" dirty="0" err="1">
                <a:solidFill>
                  <a:srgbClr val="FFFFFF"/>
                </a:solidFill>
                <a:latin typeface="Constantia"/>
                <a:ea typeface="+mn-lt"/>
                <a:cs typeface="+mn-lt"/>
              </a:rPr>
              <a:t>to</a:t>
            </a:r>
            <a:r>
              <a:rPr lang="hu-HU" sz="1600" dirty="0">
                <a:solidFill>
                  <a:srgbClr val="FFFFFF"/>
                </a:solidFill>
                <a:latin typeface="Constantia"/>
                <a:ea typeface="+mn-lt"/>
                <a:cs typeface="+mn-lt"/>
              </a:rPr>
              <a:t> </a:t>
            </a:r>
            <a:r>
              <a:rPr lang="hu-HU" sz="1600" dirty="0" err="1">
                <a:solidFill>
                  <a:srgbClr val="FFFFFF"/>
                </a:solidFill>
                <a:latin typeface="Constantia"/>
                <a:ea typeface="+mn-lt"/>
                <a:cs typeface="+mn-lt"/>
              </a:rPr>
              <a:t>have</a:t>
            </a:r>
            <a:r>
              <a:rPr lang="hu-HU" sz="1600" dirty="0">
                <a:solidFill>
                  <a:srgbClr val="FFFFFF"/>
                </a:solidFill>
                <a:latin typeface="Constantia"/>
                <a:ea typeface="+mn-lt"/>
                <a:cs typeface="+mn-lt"/>
              </a:rPr>
              <a:t> </a:t>
            </a:r>
            <a:r>
              <a:rPr lang="hu-HU" sz="1600" dirty="0" err="1">
                <a:solidFill>
                  <a:srgbClr val="FFFFFF"/>
                </a:solidFill>
                <a:latin typeface="Constantia"/>
                <a:ea typeface="+mn-lt"/>
                <a:cs typeface="+mn-lt"/>
              </a:rPr>
              <a:t>his</a:t>
            </a:r>
            <a:r>
              <a:rPr lang="hu-HU" sz="1600" dirty="0">
                <a:solidFill>
                  <a:srgbClr val="FFFFFF"/>
                </a:solidFill>
                <a:latin typeface="Constantia"/>
                <a:ea typeface="+mn-lt"/>
                <a:cs typeface="+mn-lt"/>
              </a:rPr>
              <a:t> </a:t>
            </a:r>
            <a:r>
              <a:rPr lang="hu-HU" sz="1600" dirty="0" err="1">
                <a:solidFill>
                  <a:srgbClr val="FFFFFF"/>
                </a:solidFill>
                <a:latin typeface="Constantia"/>
                <a:ea typeface="+mn-lt"/>
                <a:cs typeface="+mn-lt"/>
              </a:rPr>
              <a:t>label</a:t>
            </a:r>
            <a:r>
              <a:rPr lang="hu-HU" sz="1600" dirty="0">
                <a:solidFill>
                  <a:srgbClr val="FFFFFF"/>
                </a:solidFill>
                <a:latin typeface="Constantia"/>
                <a:ea typeface="+mn-lt"/>
                <a:cs typeface="+mn-lt"/>
              </a:rPr>
              <a:t> </a:t>
            </a:r>
            <a:r>
              <a:rPr lang="hu-HU" sz="1600" dirty="0" err="1">
                <a:solidFill>
                  <a:srgbClr val="FFFFFF"/>
                </a:solidFill>
                <a:latin typeface="Constantia"/>
                <a:ea typeface="+mn-lt"/>
                <a:cs typeface="+mn-lt"/>
              </a:rPr>
              <a:t>sewn</a:t>
            </a:r>
            <a:r>
              <a:rPr lang="hu-HU" sz="1600" dirty="0">
                <a:solidFill>
                  <a:srgbClr val="FFFFFF"/>
                </a:solidFill>
                <a:latin typeface="Constantia"/>
                <a:ea typeface="+mn-lt"/>
                <a:cs typeface="+mn-lt"/>
              </a:rPr>
              <a:t> </a:t>
            </a:r>
            <a:r>
              <a:rPr lang="hu-HU" sz="1600" dirty="0" err="1">
                <a:solidFill>
                  <a:srgbClr val="FFFFFF"/>
                </a:solidFill>
                <a:latin typeface="Constantia"/>
                <a:ea typeface="+mn-lt"/>
                <a:cs typeface="+mn-lt"/>
              </a:rPr>
              <a:t>into</a:t>
            </a:r>
            <a:r>
              <a:rPr lang="hu-HU" sz="1600" dirty="0">
                <a:solidFill>
                  <a:srgbClr val="FFFFFF"/>
                </a:solidFill>
                <a:latin typeface="Constantia"/>
                <a:ea typeface="+mn-lt"/>
                <a:cs typeface="+mn-lt"/>
              </a:rPr>
              <a:t> </a:t>
            </a:r>
            <a:r>
              <a:rPr lang="hu-HU" sz="1600" dirty="0" err="1">
                <a:solidFill>
                  <a:srgbClr val="FFFFFF"/>
                </a:solidFill>
                <a:latin typeface="Constantia"/>
                <a:ea typeface="+mn-lt"/>
                <a:cs typeface="+mn-lt"/>
              </a:rPr>
              <a:t>the</a:t>
            </a:r>
            <a:r>
              <a:rPr lang="hu-HU" sz="1600" dirty="0">
                <a:solidFill>
                  <a:srgbClr val="FFFFFF"/>
                </a:solidFill>
                <a:latin typeface="Constantia"/>
                <a:ea typeface="+mn-lt"/>
                <a:cs typeface="+mn-lt"/>
              </a:rPr>
              <a:t> </a:t>
            </a:r>
            <a:r>
              <a:rPr lang="hu-HU" sz="1600" dirty="0" err="1">
                <a:solidFill>
                  <a:srgbClr val="FFFFFF"/>
                </a:solidFill>
                <a:latin typeface="Constantia"/>
                <a:ea typeface="+mn-lt"/>
                <a:cs typeface="+mn-lt"/>
              </a:rPr>
              <a:t>garments</a:t>
            </a:r>
            <a:r>
              <a:rPr lang="hu-HU" sz="1600" dirty="0">
                <a:solidFill>
                  <a:srgbClr val="FFFFFF"/>
                </a:solidFill>
                <a:latin typeface="Constantia"/>
                <a:ea typeface="+mn-lt"/>
                <a:cs typeface="+mn-lt"/>
              </a:rPr>
              <a:t> he  </a:t>
            </a:r>
            <a:r>
              <a:rPr lang="hu-HU" sz="1600" dirty="0" err="1">
                <a:solidFill>
                  <a:srgbClr val="FFFFFF"/>
                </a:solidFill>
                <a:latin typeface="Constantia"/>
                <a:ea typeface="+mn-lt"/>
                <a:cs typeface="+mn-lt"/>
              </a:rPr>
              <a:t>created</a:t>
            </a:r>
            <a:r>
              <a:rPr lang="hu-HU" sz="1600" dirty="0">
                <a:solidFill>
                  <a:srgbClr val="FFFFFF"/>
                </a:solidFill>
                <a:latin typeface="Constantia"/>
                <a:ea typeface="+mn-lt"/>
                <a:cs typeface="+mn-lt"/>
              </a:rPr>
              <a:t>.</a:t>
            </a:r>
          </a:p>
        </p:txBody>
      </p:sp>
      <p:pic>
        <p:nvPicPr>
          <p:cNvPr id="4" name="Kép 4" descr="A képen fénykép, személy, férfi, állás látható&#10;&#10;A leírás teljesen megbízható">
            <a:extLst>
              <a:ext uri="{FF2B5EF4-FFF2-40B4-BE49-F238E27FC236}">
                <a16:creationId xmlns:a16="http://schemas.microsoft.com/office/drawing/2014/main" id="{9EC71E3B-F5BE-4FF5-ADC1-F39F73C755EF}"/>
              </a:ext>
            </a:extLst>
          </p:cNvPr>
          <p:cNvPicPr>
            <a:picLocks noChangeAspect="1"/>
          </p:cNvPicPr>
          <p:nvPr/>
        </p:nvPicPr>
        <p:blipFill rotWithShape="1">
          <a:blip r:embed="rId2"/>
          <a:srcRect r="-3" b="9243"/>
          <a:stretch/>
        </p:blipFill>
        <p:spPr>
          <a:xfrm>
            <a:off x="4654296" y="10"/>
            <a:ext cx="7537703" cy="6857990"/>
          </a:xfrm>
          <a:prstGeom prst="rect">
            <a:avLst/>
          </a:prstGeom>
        </p:spPr>
      </p:pic>
    </p:spTree>
    <p:extLst>
      <p:ext uri="{BB962C8B-B14F-4D97-AF65-F5344CB8AC3E}">
        <p14:creationId xmlns:p14="http://schemas.microsoft.com/office/powerpoint/2010/main" val="405603035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4" name="Straight Connector 23">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2B6C9846-B5AB-4E52-988D-F7E5865C9E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F3D7E8E-8467-4198-87E0-ADC1B6046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Szövegdoboz 1">
            <a:extLst>
              <a:ext uri="{FF2B5EF4-FFF2-40B4-BE49-F238E27FC236}">
                <a16:creationId xmlns:a16="http://schemas.microsoft.com/office/drawing/2014/main" id="{A0112636-EA09-4A88-805A-6C378E1AA572}"/>
              </a:ext>
            </a:extLst>
          </p:cNvPr>
          <p:cNvGraphicFramePr/>
          <p:nvPr>
            <p:extLst>
              <p:ext uri="{D42A27DB-BD31-4B8C-83A1-F6EECF244321}">
                <p14:modId xmlns:p14="http://schemas.microsoft.com/office/powerpoint/2010/main" val="2925423371"/>
              </p:ext>
            </p:extLst>
          </p:nvPr>
        </p:nvGraphicFramePr>
        <p:xfrm>
          <a:off x="643466" y="643467"/>
          <a:ext cx="10900477" cy="3619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2638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5" name="Rectangle 24">
            <a:extLst>
              <a:ext uri="{FF2B5EF4-FFF2-40B4-BE49-F238E27FC236}">
                <a16:creationId xmlns:a16="http://schemas.microsoft.com/office/drawing/2014/main" id="{0F6F1E82-F603-49E4-9641-09EEA984A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C81CFD00-FC30-4AFB-A61F-3127B2C90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9D1595AB-90F6-488F-B5E3-F8CFCC8FA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zövegdoboz 2">
            <a:extLst>
              <a:ext uri="{FF2B5EF4-FFF2-40B4-BE49-F238E27FC236}">
                <a16:creationId xmlns:a16="http://schemas.microsoft.com/office/drawing/2014/main" id="{84BA69B9-7878-4CDA-A863-ADC4490D7C3C}"/>
              </a:ext>
            </a:extLst>
          </p:cNvPr>
          <p:cNvSpPr txBox="1"/>
          <p:nvPr/>
        </p:nvSpPr>
        <p:spPr>
          <a:xfrm>
            <a:off x="1043797" y="2395268"/>
            <a:ext cx="87098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endParaRPr lang="en-US" dirty="0">
              <a:solidFill>
                <a:srgbClr val="222222"/>
              </a:solidFill>
              <a:latin typeface="Verdana"/>
              <a:ea typeface="Verdana"/>
              <a:cs typeface="Verdana"/>
            </a:endParaRPr>
          </a:p>
        </p:txBody>
      </p:sp>
      <p:graphicFrame>
        <p:nvGraphicFramePr>
          <p:cNvPr id="16" name="Szövegdoboz 1">
            <a:extLst>
              <a:ext uri="{FF2B5EF4-FFF2-40B4-BE49-F238E27FC236}">
                <a16:creationId xmlns:a16="http://schemas.microsoft.com/office/drawing/2014/main" id="{1051A9AB-C3AB-4ABB-AB93-54067BA6690E}"/>
              </a:ext>
            </a:extLst>
          </p:cNvPr>
          <p:cNvGraphicFramePr/>
          <p:nvPr>
            <p:extLst>
              <p:ext uri="{D42A27DB-BD31-4B8C-83A1-F6EECF244321}">
                <p14:modId xmlns:p14="http://schemas.microsoft.com/office/powerpoint/2010/main" val="1743458804"/>
              </p:ext>
            </p:extLst>
          </p:nvPr>
        </p:nvGraphicFramePr>
        <p:xfrm>
          <a:off x="1197604" y="2112892"/>
          <a:ext cx="10058400" cy="38579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0461235"/>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44A37DD3-1B84-4776-94E1-C0AAA5C0F6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15076"/>
            <a:ext cx="12188952" cy="194292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zövegdoboz 2">
            <a:extLst>
              <a:ext uri="{FF2B5EF4-FFF2-40B4-BE49-F238E27FC236}">
                <a16:creationId xmlns:a16="http://schemas.microsoft.com/office/drawing/2014/main" id="{69F0653F-675C-481D-9A29-8AC11F0325B5}"/>
              </a:ext>
            </a:extLst>
          </p:cNvPr>
          <p:cNvSpPr txBox="1"/>
          <p:nvPr/>
        </p:nvSpPr>
        <p:spPr>
          <a:xfrm>
            <a:off x="828675" y="5120639"/>
            <a:ext cx="7137263" cy="128016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r">
              <a:lnSpc>
                <a:spcPct val="90000"/>
              </a:lnSpc>
              <a:spcBef>
                <a:spcPct val="0"/>
              </a:spcBef>
              <a:spcAft>
                <a:spcPts val="600"/>
              </a:spcAft>
            </a:pPr>
            <a:r>
              <a:rPr lang="en-US" sz="3000" spc="-50">
                <a:solidFill>
                  <a:srgbClr val="FFFFFF"/>
                </a:solidFill>
                <a:latin typeface="Constantia"/>
                <a:ea typeface="+mj-ea"/>
                <a:cs typeface="+mj-cs"/>
              </a:rPr>
              <a:t>Here are three examples of recycled fashion pieces (with more of an editorial twist)</a:t>
            </a:r>
          </a:p>
        </p:txBody>
      </p:sp>
      <p:pic>
        <p:nvPicPr>
          <p:cNvPr id="8" name="Kép 8" descr="A képen személy, nő, tartás, sárga látható&#10;&#10;A leírás teljesen megbízható">
            <a:extLst>
              <a:ext uri="{FF2B5EF4-FFF2-40B4-BE49-F238E27FC236}">
                <a16:creationId xmlns:a16="http://schemas.microsoft.com/office/drawing/2014/main" id="{80E0D6CB-13CE-482F-A8D0-ECB9FCF621B3}"/>
              </a:ext>
            </a:extLst>
          </p:cNvPr>
          <p:cNvPicPr>
            <a:picLocks noChangeAspect="1"/>
          </p:cNvPicPr>
          <p:nvPr/>
        </p:nvPicPr>
        <p:blipFill rotWithShape="1">
          <a:blip r:embed="rId2"/>
          <a:srcRect r="4" b="33252"/>
          <a:stretch/>
        </p:blipFill>
        <p:spPr>
          <a:xfrm>
            <a:off x="643468" y="746286"/>
            <a:ext cx="3420520" cy="3420553"/>
          </a:xfrm>
          <a:prstGeom prst="rect">
            <a:avLst/>
          </a:prstGeom>
        </p:spPr>
      </p:pic>
      <p:pic>
        <p:nvPicPr>
          <p:cNvPr id="2" name="Kép 2" descr="A képen esernyő, rajz látható&#10;&#10;A leírás teljesen megbízható">
            <a:extLst>
              <a:ext uri="{FF2B5EF4-FFF2-40B4-BE49-F238E27FC236}">
                <a16:creationId xmlns:a16="http://schemas.microsoft.com/office/drawing/2014/main" id="{5A0CCA2F-1E3E-4048-8804-2EE04B6CB005}"/>
              </a:ext>
            </a:extLst>
          </p:cNvPr>
          <p:cNvPicPr>
            <a:picLocks noChangeAspect="1"/>
          </p:cNvPicPr>
          <p:nvPr/>
        </p:nvPicPr>
        <p:blipFill rotWithShape="1">
          <a:blip r:embed="rId3"/>
          <a:srcRect t="9539" r="3" b="23963"/>
          <a:stretch/>
        </p:blipFill>
        <p:spPr>
          <a:xfrm>
            <a:off x="4384920" y="746322"/>
            <a:ext cx="3420480" cy="3420481"/>
          </a:xfrm>
          <a:prstGeom prst="rect">
            <a:avLst/>
          </a:prstGeom>
        </p:spPr>
      </p:pic>
      <p:pic>
        <p:nvPicPr>
          <p:cNvPr id="4" name="Kép 4" descr="A képen ruházat, ruha, fehér, telefon látható&#10;&#10;A leírás teljesen megbízható">
            <a:extLst>
              <a:ext uri="{FF2B5EF4-FFF2-40B4-BE49-F238E27FC236}">
                <a16:creationId xmlns:a16="http://schemas.microsoft.com/office/drawing/2014/main" id="{A03F5A96-F2B2-44BC-B829-ED021541D77B}"/>
              </a:ext>
            </a:extLst>
          </p:cNvPr>
          <p:cNvPicPr>
            <a:picLocks noChangeAspect="1"/>
          </p:cNvPicPr>
          <p:nvPr/>
        </p:nvPicPr>
        <p:blipFill rotWithShape="1">
          <a:blip r:embed="rId4"/>
          <a:srcRect t="22742" r="1" b="14259"/>
          <a:stretch/>
        </p:blipFill>
        <p:spPr>
          <a:xfrm>
            <a:off x="8127173" y="745912"/>
            <a:ext cx="3421321" cy="3421302"/>
          </a:xfrm>
          <a:prstGeom prst="rect">
            <a:avLst/>
          </a:prstGeom>
        </p:spPr>
      </p:pic>
      <p:cxnSp>
        <p:nvCxnSpPr>
          <p:cNvPr id="21" name="Straight Connector 20">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zövegdoboz 4">
            <a:extLst>
              <a:ext uri="{FF2B5EF4-FFF2-40B4-BE49-F238E27FC236}">
                <a16:creationId xmlns:a16="http://schemas.microsoft.com/office/drawing/2014/main" id="{CBC6E0D8-74CF-40E7-A2C5-8184CDF13BB0}"/>
              </a:ext>
            </a:extLst>
          </p:cNvPr>
          <p:cNvSpPr txBox="1"/>
          <p:nvPr/>
        </p:nvSpPr>
        <p:spPr>
          <a:xfrm>
            <a:off x="4867275" y="33432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hu-HU"/>
          </a:p>
        </p:txBody>
      </p:sp>
    </p:spTree>
    <p:extLst>
      <p:ext uri="{BB962C8B-B14F-4D97-AF65-F5344CB8AC3E}">
        <p14:creationId xmlns:p14="http://schemas.microsoft.com/office/powerpoint/2010/main" val="3333180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églalap: lekerekített 13">
            <a:extLst>
              <a:ext uri="{FF2B5EF4-FFF2-40B4-BE49-F238E27FC236}">
                <a16:creationId xmlns:a16="http://schemas.microsoft.com/office/drawing/2014/main" id="{3680509E-FDF0-44FA-B741-AA8A1EC02710}"/>
              </a:ext>
            </a:extLst>
          </p:cNvPr>
          <p:cNvSpPr/>
          <p:nvPr/>
        </p:nvSpPr>
        <p:spPr>
          <a:xfrm>
            <a:off x="347034" y="311090"/>
            <a:ext cx="3738112" cy="16965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 name="Szövegdoboz 1">
            <a:extLst>
              <a:ext uri="{FF2B5EF4-FFF2-40B4-BE49-F238E27FC236}">
                <a16:creationId xmlns:a16="http://schemas.microsoft.com/office/drawing/2014/main" id="{6E1776A4-552E-4DCE-BD21-94120EE09E13}"/>
              </a:ext>
            </a:extLst>
          </p:cNvPr>
          <p:cNvSpPr txBox="1"/>
          <p:nvPr/>
        </p:nvSpPr>
        <p:spPr>
          <a:xfrm>
            <a:off x="425570" y="253042"/>
            <a:ext cx="366335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dirty="0">
                <a:latin typeface="Constantia"/>
              </a:rPr>
              <a:t>In fashion, “Editorial” would be a piece of clothing or an outfit that looks cool in a magazine, but isn’t necessarily wearable, and might attract weird stares if it were worn on the street.</a:t>
            </a:r>
          </a:p>
        </p:txBody>
      </p:sp>
      <p:sp>
        <p:nvSpPr>
          <p:cNvPr id="3" name="Szövegdoboz 2">
            <a:extLst>
              <a:ext uri="{FF2B5EF4-FFF2-40B4-BE49-F238E27FC236}">
                <a16:creationId xmlns:a16="http://schemas.microsoft.com/office/drawing/2014/main" id="{C48DF628-BC2D-4A5B-899B-33485A7356FC}"/>
              </a:ext>
            </a:extLst>
          </p:cNvPr>
          <p:cNvSpPr txBox="1"/>
          <p:nvPr/>
        </p:nvSpPr>
        <p:spPr>
          <a:xfrm>
            <a:off x="4580626" y="31055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hu-HU"/>
          </a:p>
        </p:txBody>
      </p:sp>
      <p:pic>
        <p:nvPicPr>
          <p:cNvPr id="6" name="Kép 6" descr="A képen játék, baba látható&#10;&#10;A leírás teljesen megbízható">
            <a:extLst>
              <a:ext uri="{FF2B5EF4-FFF2-40B4-BE49-F238E27FC236}">
                <a16:creationId xmlns:a16="http://schemas.microsoft.com/office/drawing/2014/main" id="{C209BE88-581C-46A7-A91F-5F30947F93D2}"/>
              </a:ext>
            </a:extLst>
          </p:cNvPr>
          <p:cNvPicPr>
            <a:picLocks noChangeAspect="1"/>
          </p:cNvPicPr>
          <p:nvPr/>
        </p:nvPicPr>
        <p:blipFill>
          <a:blip r:embed="rId2"/>
          <a:stretch>
            <a:fillRect/>
          </a:stretch>
        </p:blipFill>
        <p:spPr>
          <a:xfrm>
            <a:off x="6546511" y="2262996"/>
            <a:ext cx="2607054" cy="4114800"/>
          </a:xfrm>
          <a:prstGeom prst="rect">
            <a:avLst/>
          </a:prstGeom>
        </p:spPr>
      </p:pic>
      <p:pic>
        <p:nvPicPr>
          <p:cNvPr id="8" name="Kép 8" descr="A képen rajz látható&#10;&#10;A leírás teljesen megbízható">
            <a:extLst>
              <a:ext uri="{FF2B5EF4-FFF2-40B4-BE49-F238E27FC236}">
                <a16:creationId xmlns:a16="http://schemas.microsoft.com/office/drawing/2014/main" id="{991FFEAC-CEC2-4E97-A936-E4D6E22610E4}"/>
              </a:ext>
            </a:extLst>
          </p:cNvPr>
          <p:cNvPicPr>
            <a:picLocks noChangeAspect="1"/>
          </p:cNvPicPr>
          <p:nvPr/>
        </p:nvPicPr>
        <p:blipFill>
          <a:blip r:embed="rId3"/>
          <a:stretch>
            <a:fillRect/>
          </a:stretch>
        </p:blipFill>
        <p:spPr>
          <a:xfrm>
            <a:off x="4077419" y="106392"/>
            <a:ext cx="2743200" cy="4114800"/>
          </a:xfrm>
          <a:prstGeom prst="rect">
            <a:avLst/>
          </a:prstGeom>
        </p:spPr>
      </p:pic>
      <p:pic>
        <p:nvPicPr>
          <p:cNvPr id="10" name="Kép 10" descr="A képen ruha, ing látható&#10;&#10;A leírás teljesen megbízható">
            <a:extLst>
              <a:ext uri="{FF2B5EF4-FFF2-40B4-BE49-F238E27FC236}">
                <a16:creationId xmlns:a16="http://schemas.microsoft.com/office/drawing/2014/main" id="{6D70820B-6622-4373-B3DE-D4300ECE0D46}"/>
              </a:ext>
            </a:extLst>
          </p:cNvPr>
          <p:cNvPicPr>
            <a:picLocks noChangeAspect="1"/>
          </p:cNvPicPr>
          <p:nvPr/>
        </p:nvPicPr>
        <p:blipFill>
          <a:blip r:embed="rId4"/>
          <a:stretch>
            <a:fillRect/>
          </a:stretch>
        </p:blipFill>
        <p:spPr>
          <a:xfrm>
            <a:off x="152400" y="2086458"/>
            <a:ext cx="3749615" cy="4295348"/>
          </a:xfrm>
          <a:prstGeom prst="rect">
            <a:avLst/>
          </a:prstGeom>
        </p:spPr>
      </p:pic>
      <p:pic>
        <p:nvPicPr>
          <p:cNvPr id="12" name="Kép 12" descr="A képen vörös, esernyő, ülő, óra látható&#10;&#10;A leírás teljesen megbízható">
            <a:extLst>
              <a:ext uri="{FF2B5EF4-FFF2-40B4-BE49-F238E27FC236}">
                <a16:creationId xmlns:a16="http://schemas.microsoft.com/office/drawing/2014/main" id="{4DC4B94F-16C3-41F0-B5E3-065C704B4668}"/>
              </a:ext>
            </a:extLst>
          </p:cNvPr>
          <p:cNvPicPr>
            <a:picLocks noChangeAspect="1"/>
          </p:cNvPicPr>
          <p:nvPr/>
        </p:nvPicPr>
        <p:blipFill>
          <a:blip r:embed="rId5"/>
          <a:stretch>
            <a:fillRect/>
          </a:stretch>
        </p:blipFill>
        <p:spPr>
          <a:xfrm>
            <a:off x="8908211" y="252892"/>
            <a:ext cx="3145766" cy="4080595"/>
          </a:xfrm>
          <a:prstGeom prst="rect">
            <a:avLst/>
          </a:prstGeom>
        </p:spPr>
      </p:pic>
    </p:spTree>
    <p:extLst>
      <p:ext uri="{BB962C8B-B14F-4D97-AF65-F5344CB8AC3E}">
        <p14:creationId xmlns:p14="http://schemas.microsoft.com/office/powerpoint/2010/main" val="1345275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25">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zövegdoboz 1">
            <a:extLst>
              <a:ext uri="{FF2B5EF4-FFF2-40B4-BE49-F238E27FC236}">
                <a16:creationId xmlns:a16="http://schemas.microsoft.com/office/drawing/2014/main" id="{2C42362D-3598-408F-A394-C3861C23DA92}"/>
              </a:ext>
            </a:extLst>
          </p:cNvPr>
          <p:cNvSpPr txBox="1"/>
          <p:nvPr/>
        </p:nvSpPr>
        <p:spPr>
          <a:xfrm>
            <a:off x="5289754" y="639097"/>
            <a:ext cx="6253317" cy="3686015"/>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lnSpcReduction="10000"/>
          </a:bodyPr>
          <a:lstStyle/>
          <a:p>
            <a:pPr>
              <a:lnSpc>
                <a:spcPct val="90000"/>
              </a:lnSpc>
              <a:spcBef>
                <a:spcPct val="0"/>
              </a:spcBef>
              <a:spcAft>
                <a:spcPts val="600"/>
              </a:spcAft>
            </a:pPr>
            <a:r>
              <a:rPr lang="en-US" sz="6800" spc="-50" dirty="0">
                <a:solidFill>
                  <a:schemeClr val="tx1">
                    <a:lumMod val="85000"/>
                    <a:lumOff val="15000"/>
                  </a:schemeClr>
                </a:solidFill>
                <a:latin typeface="Constantia"/>
                <a:ea typeface="+mj-ea"/>
                <a:cs typeface="+mj-cs"/>
              </a:rPr>
              <a:t>Here are some famous models in editorial fashion:</a:t>
            </a:r>
          </a:p>
        </p:txBody>
      </p:sp>
      <p:sp>
        <p:nvSpPr>
          <p:cNvPr id="6" name="Szövegdoboz 5">
            <a:extLst>
              <a:ext uri="{FF2B5EF4-FFF2-40B4-BE49-F238E27FC236}">
                <a16:creationId xmlns:a16="http://schemas.microsoft.com/office/drawing/2014/main" id="{8D52BD14-6556-4604-929E-A65C337D810E}"/>
              </a:ext>
            </a:extLst>
          </p:cNvPr>
          <p:cNvSpPr txBox="1"/>
          <p:nvPr/>
        </p:nvSpPr>
        <p:spPr>
          <a:xfrm>
            <a:off x="5289753" y="4672739"/>
            <a:ext cx="6269347" cy="1021498"/>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spcBef>
                <a:spcPts val="1200"/>
              </a:spcBef>
              <a:spcAft>
                <a:spcPts val="200"/>
              </a:spcAft>
              <a:buClr>
                <a:schemeClr val="accent1"/>
              </a:buClr>
              <a:buSzPct val="100000"/>
            </a:pPr>
            <a:r>
              <a:rPr lang="en-US" sz="2400" cap="all" spc="200" dirty="0">
                <a:solidFill>
                  <a:schemeClr val="tx1">
                    <a:lumMod val="85000"/>
                    <a:lumOff val="15000"/>
                  </a:schemeClr>
                </a:solidFill>
                <a:latin typeface="Constantia"/>
              </a:rPr>
              <a:t>Winnie Harlow for NORD magazine</a:t>
            </a:r>
          </a:p>
        </p:txBody>
      </p:sp>
      <p:pic>
        <p:nvPicPr>
          <p:cNvPr id="3" name="Kép 3" descr="A képen személy, nő, tartás, ütő látható&#10;&#10;A leírás teljesen megbízható">
            <a:extLst>
              <a:ext uri="{FF2B5EF4-FFF2-40B4-BE49-F238E27FC236}">
                <a16:creationId xmlns:a16="http://schemas.microsoft.com/office/drawing/2014/main" id="{0D84972D-0E36-4BA0-B671-4751A511AC07}"/>
              </a:ext>
            </a:extLst>
          </p:cNvPr>
          <p:cNvPicPr>
            <a:picLocks noChangeAspect="1"/>
          </p:cNvPicPr>
          <p:nvPr/>
        </p:nvPicPr>
        <p:blipFill rotWithShape="1">
          <a:blip r:embed="rId2"/>
          <a:srcRect l="3559" r="7507"/>
          <a:stretch/>
        </p:blipFill>
        <p:spPr>
          <a:xfrm>
            <a:off x="-1" y="1"/>
            <a:ext cx="4635315" cy="6857999"/>
          </a:xfrm>
          <a:prstGeom prst="rect">
            <a:avLst/>
          </a:prstGeom>
        </p:spPr>
      </p:pic>
      <p:cxnSp>
        <p:nvCxnSpPr>
          <p:cNvPr id="30" name="Straight Connector 29">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211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zövegdoboz 3">
            <a:extLst>
              <a:ext uri="{FF2B5EF4-FFF2-40B4-BE49-F238E27FC236}">
                <a16:creationId xmlns:a16="http://schemas.microsoft.com/office/drawing/2014/main" id="{04917930-6FA4-4AAF-8FF4-80A461B4F4CA}"/>
              </a:ext>
            </a:extLst>
          </p:cNvPr>
          <p:cNvSpPr txBox="1"/>
          <p:nvPr/>
        </p:nvSpPr>
        <p:spPr>
          <a:xfrm>
            <a:off x="5289754" y="639097"/>
            <a:ext cx="6253317" cy="3686015"/>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lnSpcReduction="10000"/>
          </a:bodyPr>
          <a:lstStyle/>
          <a:p>
            <a:pPr>
              <a:lnSpc>
                <a:spcPct val="90000"/>
              </a:lnSpc>
              <a:spcBef>
                <a:spcPct val="0"/>
              </a:spcBef>
              <a:spcAft>
                <a:spcPts val="600"/>
              </a:spcAft>
            </a:pPr>
            <a:r>
              <a:rPr lang="en-US" sz="6800" spc="-50" dirty="0">
                <a:solidFill>
                  <a:schemeClr val="tx1">
                    <a:lumMod val="85000"/>
                    <a:lumOff val="15000"/>
                  </a:schemeClr>
                </a:solidFill>
                <a:latin typeface="Constantia"/>
                <a:ea typeface="+mj-ea"/>
                <a:cs typeface="+mj-cs"/>
              </a:rPr>
              <a:t>Conrad </a:t>
            </a:r>
            <a:r>
              <a:rPr lang="en-US" sz="6800" spc="-50" dirty="0" err="1">
                <a:solidFill>
                  <a:schemeClr val="tx1">
                    <a:lumMod val="85000"/>
                    <a:lumOff val="15000"/>
                  </a:schemeClr>
                </a:solidFill>
                <a:latin typeface="Constantia"/>
                <a:ea typeface="+mj-ea"/>
                <a:cs typeface="+mj-cs"/>
              </a:rPr>
              <a:t>Bromfied</a:t>
            </a:r>
            <a:r>
              <a:rPr lang="en-US" sz="6800" spc="-50" dirty="0">
                <a:solidFill>
                  <a:schemeClr val="tx1">
                    <a:lumMod val="85000"/>
                    <a:lumOff val="15000"/>
                  </a:schemeClr>
                </a:solidFill>
                <a:latin typeface="Constantia"/>
                <a:ea typeface="+mj-ea"/>
                <a:cs typeface="+mj-cs"/>
              </a:rPr>
              <a:t> for Male Model Scene</a:t>
            </a:r>
          </a:p>
        </p:txBody>
      </p:sp>
      <p:pic>
        <p:nvPicPr>
          <p:cNvPr id="2" name="Kép 2" descr="A képen személy, tartás, nő, állás látható&#10;&#10;A leírás teljesen megbízható">
            <a:extLst>
              <a:ext uri="{FF2B5EF4-FFF2-40B4-BE49-F238E27FC236}">
                <a16:creationId xmlns:a16="http://schemas.microsoft.com/office/drawing/2014/main" id="{62B83726-AF16-4D91-AA6A-6598A4EFB167}"/>
              </a:ext>
            </a:extLst>
          </p:cNvPr>
          <p:cNvPicPr>
            <a:picLocks noChangeAspect="1"/>
          </p:cNvPicPr>
          <p:nvPr/>
        </p:nvPicPr>
        <p:blipFill rotWithShape="1">
          <a:blip r:embed="rId2"/>
          <a:srcRect r="-1" b="2302"/>
          <a:stretch/>
        </p:blipFill>
        <p:spPr>
          <a:xfrm>
            <a:off x="-1" y="2"/>
            <a:ext cx="4635315" cy="6400798"/>
          </a:xfrm>
          <a:prstGeom prst="rect">
            <a:avLst/>
          </a:prstGeom>
        </p:spPr>
      </p:pic>
      <p:cxnSp>
        <p:nvCxnSpPr>
          <p:cNvPr id="15" name="Straight Connector 14">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0A5E7FB-1FB5-4C57-9C8C-70E550767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5936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9" name="Rectangle 13">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zövegdoboz 4">
            <a:extLst>
              <a:ext uri="{FF2B5EF4-FFF2-40B4-BE49-F238E27FC236}">
                <a16:creationId xmlns:a16="http://schemas.microsoft.com/office/drawing/2014/main" id="{4D108258-C272-49C4-9A17-72BAD2CB8BFD}"/>
              </a:ext>
            </a:extLst>
          </p:cNvPr>
          <p:cNvSpPr txBox="1"/>
          <p:nvPr/>
        </p:nvSpPr>
        <p:spPr>
          <a:xfrm>
            <a:off x="5289754" y="639097"/>
            <a:ext cx="6253317" cy="3686015"/>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92500"/>
          </a:bodyPr>
          <a:lstStyle/>
          <a:p>
            <a:pPr>
              <a:lnSpc>
                <a:spcPct val="90000"/>
              </a:lnSpc>
              <a:spcBef>
                <a:spcPct val="0"/>
              </a:spcBef>
              <a:spcAft>
                <a:spcPts val="600"/>
              </a:spcAft>
            </a:pPr>
            <a:r>
              <a:rPr lang="en-US" sz="8000" spc="-50" dirty="0">
                <a:solidFill>
                  <a:schemeClr val="tx1">
                    <a:lumMod val="85000"/>
                    <a:lumOff val="15000"/>
                  </a:schemeClr>
                </a:solidFill>
                <a:latin typeface="Constantia"/>
                <a:ea typeface="+mj-ea"/>
                <a:cs typeface="+mj-cs"/>
              </a:rPr>
              <a:t>Barbara </a:t>
            </a:r>
            <a:r>
              <a:rPr lang="en-US" sz="8000" spc="-50" dirty="0" err="1">
                <a:solidFill>
                  <a:schemeClr val="tx1">
                    <a:lumMod val="85000"/>
                    <a:lumOff val="15000"/>
                  </a:schemeClr>
                </a:solidFill>
                <a:latin typeface="Constantia"/>
                <a:ea typeface="+mj-ea"/>
                <a:cs typeface="+mj-cs"/>
              </a:rPr>
              <a:t>Palvin</a:t>
            </a:r>
            <a:r>
              <a:rPr lang="en-US" sz="8000" spc="-50" dirty="0">
                <a:solidFill>
                  <a:schemeClr val="tx1">
                    <a:lumMod val="85000"/>
                    <a:lumOff val="15000"/>
                  </a:schemeClr>
                </a:solidFill>
                <a:latin typeface="Constantia"/>
                <a:ea typeface="+mj-ea"/>
                <a:cs typeface="+mj-cs"/>
              </a:rPr>
              <a:t> for Schon magazine.</a:t>
            </a:r>
          </a:p>
        </p:txBody>
      </p:sp>
      <p:pic>
        <p:nvPicPr>
          <p:cNvPr id="2" name="Kép 2" descr="A képen személy, fekete, férfi, állás látható&#10;&#10;A leírás teljesen megbízható">
            <a:extLst>
              <a:ext uri="{FF2B5EF4-FFF2-40B4-BE49-F238E27FC236}">
                <a16:creationId xmlns:a16="http://schemas.microsoft.com/office/drawing/2014/main" id="{0D319332-2C01-4526-9646-74FA7965D376}"/>
              </a:ext>
            </a:extLst>
          </p:cNvPr>
          <p:cNvPicPr>
            <a:picLocks noChangeAspect="1"/>
          </p:cNvPicPr>
          <p:nvPr/>
        </p:nvPicPr>
        <p:blipFill rotWithShape="1">
          <a:blip r:embed="rId2"/>
          <a:srcRect r="113"/>
          <a:stretch/>
        </p:blipFill>
        <p:spPr>
          <a:xfrm>
            <a:off x="-1" y="2"/>
            <a:ext cx="4635315" cy="6400798"/>
          </a:xfrm>
          <a:prstGeom prst="rect">
            <a:avLst/>
          </a:prstGeom>
        </p:spPr>
      </p:pic>
      <p:cxnSp>
        <p:nvCxnSpPr>
          <p:cNvPr id="11" name="Straight Connector 15">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7">
            <a:extLst>
              <a:ext uri="{FF2B5EF4-FFF2-40B4-BE49-F238E27FC236}">
                <a16:creationId xmlns:a16="http://schemas.microsoft.com/office/drawing/2014/main" id="{B0A5E7FB-1FB5-4C57-9C8C-70E550767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zövegdoboz 3">
            <a:extLst>
              <a:ext uri="{FF2B5EF4-FFF2-40B4-BE49-F238E27FC236}">
                <a16:creationId xmlns:a16="http://schemas.microsoft.com/office/drawing/2014/main" id="{E5D40438-EA9A-4735-9A8F-0F08284D0125}"/>
              </a:ext>
            </a:extLst>
          </p:cNvPr>
          <p:cNvSpPr txBox="1"/>
          <p:nvPr/>
        </p:nvSpPr>
        <p:spPr>
          <a:xfrm>
            <a:off x="6938513" y="12594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hu-HU"/>
          </a:p>
        </p:txBody>
      </p:sp>
    </p:spTree>
    <p:extLst>
      <p:ext uri="{BB962C8B-B14F-4D97-AF65-F5344CB8AC3E}">
        <p14:creationId xmlns:p14="http://schemas.microsoft.com/office/powerpoint/2010/main" val="4116644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4" name="Straight Connector 23">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zövegdoboz 4">
            <a:extLst>
              <a:ext uri="{FF2B5EF4-FFF2-40B4-BE49-F238E27FC236}">
                <a16:creationId xmlns:a16="http://schemas.microsoft.com/office/drawing/2014/main" id="{E7A60D0C-A8BE-45EA-9090-E8B9C50BC23C}"/>
              </a:ext>
            </a:extLst>
          </p:cNvPr>
          <p:cNvSpPr txBox="1"/>
          <p:nvPr/>
        </p:nvSpPr>
        <p:spPr>
          <a:xfrm>
            <a:off x="4714660" y="49624"/>
            <a:ext cx="8941880" cy="3844166"/>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8000" spc="-50" dirty="0">
                <a:solidFill>
                  <a:schemeClr val="tx1">
                    <a:lumMod val="85000"/>
                    <a:lumOff val="15000"/>
                  </a:schemeClr>
                </a:solidFill>
                <a:latin typeface="Constantia"/>
                <a:ea typeface="+mj-ea"/>
                <a:cs typeface="+mj-cs"/>
              </a:rPr>
              <a:t>Zach Picotte for Bullett magazine</a:t>
            </a:r>
          </a:p>
        </p:txBody>
      </p:sp>
      <p:pic>
        <p:nvPicPr>
          <p:cNvPr id="2" name="Kép 2" descr="A képen személy, állás, tartás, férfi látható&#10;&#10;A leírás teljesen megbízható">
            <a:extLst>
              <a:ext uri="{FF2B5EF4-FFF2-40B4-BE49-F238E27FC236}">
                <a16:creationId xmlns:a16="http://schemas.microsoft.com/office/drawing/2014/main" id="{0578234F-D099-4982-906C-D8DFD25657BB}"/>
              </a:ext>
            </a:extLst>
          </p:cNvPr>
          <p:cNvPicPr>
            <a:picLocks noChangeAspect="1"/>
          </p:cNvPicPr>
          <p:nvPr/>
        </p:nvPicPr>
        <p:blipFill rotWithShape="1">
          <a:blip r:embed="rId2"/>
          <a:srcRect b="1613"/>
          <a:stretch/>
        </p:blipFill>
        <p:spPr>
          <a:xfrm>
            <a:off x="-1" y="1"/>
            <a:ext cx="4635315" cy="6857999"/>
          </a:xfrm>
          <a:prstGeom prst="rect">
            <a:avLst/>
          </a:prstGeom>
        </p:spPr>
      </p:pic>
      <p:cxnSp>
        <p:nvCxnSpPr>
          <p:cNvPr id="28" name="Straight Connector 27">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Szövegdoboz 3">
            <a:extLst>
              <a:ext uri="{FF2B5EF4-FFF2-40B4-BE49-F238E27FC236}">
                <a16:creationId xmlns:a16="http://schemas.microsoft.com/office/drawing/2014/main" id="{83A4EAD9-C379-4BE8-883F-68F1481C71B2}"/>
              </a:ext>
            </a:extLst>
          </p:cNvPr>
          <p:cNvSpPr txBox="1"/>
          <p:nvPr/>
        </p:nvSpPr>
        <p:spPr>
          <a:xfrm>
            <a:off x="7393488" y="2148721"/>
            <a:ext cx="6263055" cy="349479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endParaRPr lang="en-US" sz="5400" spc="-50" dirty="0">
              <a:solidFill>
                <a:schemeClr val="tx1">
                  <a:lumMod val="85000"/>
                  <a:lumOff val="15000"/>
                </a:schemeClr>
              </a:solidFill>
              <a:latin typeface="+mj-lt"/>
              <a:ea typeface="+mj-ea"/>
              <a:cs typeface="+mj-cs"/>
            </a:endParaRPr>
          </a:p>
        </p:txBody>
      </p:sp>
    </p:spTree>
    <p:extLst>
      <p:ext uri="{BB962C8B-B14F-4D97-AF65-F5344CB8AC3E}">
        <p14:creationId xmlns:p14="http://schemas.microsoft.com/office/powerpoint/2010/main" val="1823903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fillRect t="-17000" b="-17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 name="Straight Connector 9">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4C869C3B-5565-4AAC-86A8-9EB0AB1C6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zövegdoboz 1">
            <a:extLst>
              <a:ext uri="{FF2B5EF4-FFF2-40B4-BE49-F238E27FC236}">
                <a16:creationId xmlns:a16="http://schemas.microsoft.com/office/drawing/2014/main" id="{6F2DDCA3-8C73-4471-9E20-215A0173320B}"/>
              </a:ext>
            </a:extLst>
          </p:cNvPr>
          <p:cNvSpPr txBox="1"/>
          <p:nvPr/>
        </p:nvSpPr>
        <p:spPr>
          <a:xfrm>
            <a:off x="638423" y="4325310"/>
            <a:ext cx="10909073" cy="144706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pPr algn="ctr">
              <a:lnSpc>
                <a:spcPct val="90000"/>
              </a:lnSpc>
              <a:spcBef>
                <a:spcPct val="0"/>
              </a:spcBef>
              <a:spcAft>
                <a:spcPts val="600"/>
              </a:spcAft>
            </a:pPr>
            <a:r>
              <a:rPr lang="en-US" sz="4000" spc="-50" dirty="0">
                <a:solidFill>
                  <a:schemeClr val="bg1"/>
                </a:solidFill>
                <a:latin typeface="Constantia"/>
                <a:ea typeface="+mj-ea"/>
                <a:cs typeface="+mj-cs"/>
              </a:rPr>
              <a:t>Every person has a </a:t>
            </a:r>
            <a:r>
              <a:rPr lang="en-US" sz="4000" spc="-50" err="1">
                <a:solidFill>
                  <a:schemeClr val="bg1"/>
                </a:solidFill>
                <a:latin typeface="Constantia"/>
                <a:ea typeface="+mj-ea"/>
                <a:cs typeface="+mj-cs"/>
              </a:rPr>
              <a:t>diffrent</a:t>
            </a:r>
            <a:r>
              <a:rPr lang="en-US" sz="4000" spc="-50" dirty="0">
                <a:solidFill>
                  <a:schemeClr val="bg1"/>
                </a:solidFill>
                <a:latin typeface="Constantia"/>
                <a:ea typeface="+mj-ea"/>
                <a:cs typeface="+mj-cs"/>
              </a:rPr>
              <a:t> opinion on fashion. All of us wrote a little composition as the closing part of this project. Here are them:</a:t>
            </a:r>
          </a:p>
        </p:txBody>
      </p:sp>
      <p:pic>
        <p:nvPicPr>
          <p:cNvPr id="3" name="Kép 3">
            <a:extLst>
              <a:ext uri="{FF2B5EF4-FFF2-40B4-BE49-F238E27FC236}">
                <a16:creationId xmlns:a16="http://schemas.microsoft.com/office/drawing/2014/main" id="{89F1081B-DB3F-43BC-ACA6-1D085AA6A47B}"/>
              </a:ext>
            </a:extLst>
          </p:cNvPr>
          <p:cNvPicPr>
            <a:picLocks noChangeAspect="1"/>
          </p:cNvPicPr>
          <p:nvPr/>
        </p:nvPicPr>
        <p:blipFill>
          <a:blip r:embed="rId3"/>
          <a:stretch>
            <a:fillRect/>
          </a:stretch>
        </p:blipFill>
        <p:spPr>
          <a:xfrm>
            <a:off x="3339646" y="771100"/>
            <a:ext cx="5500044" cy="2750022"/>
          </a:xfrm>
          <a:prstGeom prst="rect">
            <a:avLst/>
          </a:prstGeom>
        </p:spPr>
      </p:pic>
      <p:cxnSp>
        <p:nvCxnSpPr>
          <p:cNvPr id="14" name="Straight Connector 13">
            <a:extLst>
              <a:ext uri="{FF2B5EF4-FFF2-40B4-BE49-F238E27FC236}">
                <a16:creationId xmlns:a16="http://schemas.microsoft.com/office/drawing/2014/main" id="{F41136EC-EC34-4D08-B5AB-8CE5870B1C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52600" y="5415653"/>
            <a:ext cx="86868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995470A-422C-4D09-B47E-C2E326495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01812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4" name="Straight Connector 23">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08CB54FC-0B2A-4107-9A70-958B90B7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zövegdoboz 1">
            <a:extLst>
              <a:ext uri="{FF2B5EF4-FFF2-40B4-BE49-F238E27FC236}">
                <a16:creationId xmlns:a16="http://schemas.microsoft.com/office/drawing/2014/main" id="{1DB3E414-DBA7-4CAC-8247-B7FA9C683E18}"/>
              </a:ext>
            </a:extLst>
          </p:cNvPr>
          <p:cNvSpPr txBox="1"/>
          <p:nvPr/>
        </p:nvSpPr>
        <p:spPr>
          <a:xfrm>
            <a:off x="6411685" y="634946"/>
            <a:ext cx="5127171" cy="145075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4800" spc="-50">
                <a:solidFill>
                  <a:schemeClr val="tx1">
                    <a:lumMod val="75000"/>
                    <a:lumOff val="25000"/>
                  </a:schemeClr>
                </a:solidFill>
                <a:latin typeface="Constantia"/>
                <a:ea typeface="+mj-ea"/>
                <a:cs typeface="+mj-cs"/>
              </a:rPr>
              <a:t>Levente </a:t>
            </a:r>
            <a:r>
              <a:rPr lang="en-US" sz="4800" spc="-50" err="1">
                <a:solidFill>
                  <a:schemeClr val="tx1">
                    <a:lumMod val="75000"/>
                    <a:lumOff val="25000"/>
                  </a:schemeClr>
                </a:solidFill>
                <a:latin typeface="Constantia"/>
                <a:ea typeface="+mj-ea"/>
                <a:cs typeface="+mj-cs"/>
              </a:rPr>
              <a:t>Móré</a:t>
            </a:r>
            <a:r>
              <a:rPr lang="en-US" sz="4800" spc="-50">
                <a:solidFill>
                  <a:schemeClr val="tx1">
                    <a:lumMod val="75000"/>
                    <a:lumOff val="25000"/>
                  </a:schemeClr>
                </a:solidFill>
                <a:latin typeface="Constantia"/>
                <a:ea typeface="+mj-ea"/>
                <a:cs typeface="+mj-cs"/>
              </a:rPr>
              <a:t>:</a:t>
            </a:r>
          </a:p>
        </p:txBody>
      </p:sp>
      <p:pic>
        <p:nvPicPr>
          <p:cNvPr id="4" name="Kép 4" descr="A képen beltéri, szoba, asztal, elemek látható&#10;&#10;A leírás teljesen megbízható">
            <a:extLst>
              <a:ext uri="{FF2B5EF4-FFF2-40B4-BE49-F238E27FC236}">
                <a16:creationId xmlns:a16="http://schemas.microsoft.com/office/drawing/2014/main" id="{E7F12F18-B2C7-444A-9591-AC840CDD491D}"/>
              </a:ext>
            </a:extLst>
          </p:cNvPr>
          <p:cNvPicPr>
            <a:picLocks noChangeAspect="1"/>
          </p:cNvPicPr>
          <p:nvPr/>
        </p:nvPicPr>
        <p:blipFill rotWithShape="1">
          <a:blip r:embed="rId2"/>
          <a:srcRect t="3764" b="10030"/>
          <a:stretch/>
        </p:blipFill>
        <p:spPr>
          <a:xfrm>
            <a:off x="643192" y="1830304"/>
            <a:ext cx="5115347" cy="2877351"/>
          </a:xfrm>
          <a:prstGeom prst="rect">
            <a:avLst/>
          </a:prstGeom>
        </p:spPr>
      </p:pic>
      <p:cxnSp>
        <p:nvCxnSpPr>
          <p:cNvPr id="28" name="Straight Connector 27">
            <a:extLst>
              <a:ext uri="{FF2B5EF4-FFF2-40B4-BE49-F238E27FC236}">
                <a16:creationId xmlns:a16="http://schemas.microsoft.com/office/drawing/2014/main" id="{7855A9B5-1710-4B19-B0F1-CDFDD4ED5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14044" y="2246569"/>
            <a:ext cx="45720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Szövegdoboz 2">
            <a:extLst>
              <a:ext uri="{FF2B5EF4-FFF2-40B4-BE49-F238E27FC236}">
                <a16:creationId xmlns:a16="http://schemas.microsoft.com/office/drawing/2014/main" id="{360EC225-D64E-45C2-8064-A6436E95B770}"/>
              </a:ext>
            </a:extLst>
          </p:cNvPr>
          <p:cNvSpPr txBox="1"/>
          <p:nvPr/>
        </p:nvSpPr>
        <p:spPr>
          <a:xfrm>
            <a:off x="6411684" y="2407436"/>
            <a:ext cx="5127172" cy="3461658"/>
          </a:xfrm>
          <a:prstGeom prst="rect">
            <a:avLst/>
          </a:prstGeom>
        </p:spPr>
        <p:txBody>
          <a:bodyPr rot="0" spcFirstLastPara="0" vertOverflow="overflow" horzOverflow="overflow" vert="horz" lIns="0" tIns="45720" rIns="0" bIns="45720" numCol="1" spcCol="0" rtlCol="0" fromWordArt="0" anchor="t" anchorCtr="0" forceAA="0" compatLnSpc="1">
            <a:prstTxWarp prst="textNoShape">
              <a:avLst/>
            </a:prstTxWarp>
            <a:noAutofit/>
          </a:bodyPr>
          <a:lstStyle/>
          <a:p>
            <a:pPr>
              <a:spcAft>
                <a:spcPts val="600"/>
              </a:spcAft>
              <a:buFont typeface="Calibri" panose="020F0502020204030204" pitchFamily="34" charset="0"/>
            </a:pPr>
            <a:r>
              <a:rPr lang="en-US" sz="2000">
                <a:solidFill>
                  <a:schemeClr val="tx1">
                    <a:lumMod val="75000"/>
                    <a:lumOff val="25000"/>
                  </a:schemeClr>
                </a:solidFill>
                <a:latin typeface="Constantia"/>
              </a:rPr>
              <a:t>There would be nothing wrong with fashion by default. Smaller clothing brands are better in my opinion because they not only produce expensive clothes that can be taken up once, but also one that can be worn on a daily basis. The bad thing about fashion is that if you don’t wear clothes that don’t fit the fashion, a lot of people will humiliate you. For example, if you don’t have money for the dress or you don’t have a sense of fashion, they don’t even think you just don’t like it. So this is my opinion of fashion.</a:t>
            </a:r>
          </a:p>
        </p:txBody>
      </p:sp>
      <p:sp>
        <p:nvSpPr>
          <p:cNvPr id="30" name="Rectangle 29">
            <a:extLst>
              <a:ext uri="{FF2B5EF4-FFF2-40B4-BE49-F238E27FC236}">
                <a16:creationId xmlns:a16="http://schemas.microsoft.com/office/drawing/2014/main" id="{9AA76026-5689-4584-8D93-D71D739E6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05049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5" name="Rectangle 1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Cím 1">
            <a:extLst>
              <a:ext uri="{FF2B5EF4-FFF2-40B4-BE49-F238E27FC236}">
                <a16:creationId xmlns:a16="http://schemas.microsoft.com/office/drawing/2014/main" id="{8F1EB03A-398A-47E4-98A4-8BE24B2BAEFA}"/>
              </a:ext>
            </a:extLst>
          </p:cNvPr>
          <p:cNvSpPr>
            <a:spLocks noGrp="1"/>
          </p:cNvSpPr>
          <p:nvPr>
            <p:ph type="title"/>
          </p:nvPr>
        </p:nvSpPr>
        <p:spPr>
          <a:xfrm>
            <a:off x="492369" y="605896"/>
            <a:ext cx="3642309" cy="5646208"/>
          </a:xfrm>
        </p:spPr>
        <p:txBody>
          <a:bodyPr anchor="ctr">
            <a:normAutofit/>
          </a:bodyPr>
          <a:lstStyle/>
          <a:p>
            <a:r>
              <a:rPr lang="hu-HU" sz="4400">
                <a:solidFill>
                  <a:srgbClr val="FFFFFF"/>
                </a:solidFill>
                <a:latin typeface="Constantia"/>
              </a:rPr>
              <a:t>Ten of the most valuable fashion houses </a:t>
            </a:r>
          </a:p>
        </p:txBody>
      </p:sp>
      <p:sp>
        <p:nvSpPr>
          <p:cNvPr id="3" name="Tartalom helye 2">
            <a:extLst>
              <a:ext uri="{FF2B5EF4-FFF2-40B4-BE49-F238E27FC236}">
                <a16:creationId xmlns:a16="http://schemas.microsoft.com/office/drawing/2014/main" id="{2D9FA87B-A6B5-484F-990F-DD51F6101520}"/>
              </a:ext>
            </a:extLst>
          </p:cNvPr>
          <p:cNvSpPr>
            <a:spLocks noGrp="1"/>
          </p:cNvSpPr>
          <p:nvPr>
            <p:ph idx="1"/>
          </p:nvPr>
        </p:nvSpPr>
        <p:spPr>
          <a:xfrm>
            <a:off x="5231958" y="605896"/>
            <a:ext cx="5923721" cy="5646208"/>
          </a:xfrm>
        </p:spPr>
        <p:txBody>
          <a:bodyPr anchor="ctr">
            <a:normAutofit/>
          </a:bodyPr>
          <a:lstStyle/>
          <a:p>
            <a:pPr>
              <a:lnSpc>
                <a:spcPct val="100000"/>
              </a:lnSpc>
            </a:pPr>
            <a:endParaRPr lang="hu-HU" sz="1700" b="1"/>
          </a:p>
          <a:p>
            <a:pPr>
              <a:lnSpc>
                <a:spcPct val="100000"/>
              </a:lnSpc>
            </a:pPr>
            <a:r>
              <a:rPr lang="hu-HU" sz="1700">
                <a:ea typeface="+mn-lt"/>
                <a:cs typeface="+mn-lt"/>
                <a:hlinkClick r:id="rId2"/>
              </a:rPr>
              <a:t>10. Prada – $3.5 billion</a:t>
            </a:r>
            <a:endParaRPr lang="hu-HU" sz="1700"/>
          </a:p>
          <a:p>
            <a:pPr>
              <a:lnSpc>
                <a:spcPct val="100000"/>
              </a:lnSpc>
            </a:pPr>
            <a:r>
              <a:rPr lang="hu-HU" sz="1700">
                <a:ea typeface="+mn-lt"/>
                <a:cs typeface="+mn-lt"/>
                <a:hlinkClick r:id="rId3"/>
              </a:rPr>
              <a:t>9. Yves Saint Laurent – $3.6 billion</a:t>
            </a:r>
            <a:endParaRPr lang="hu-HU" sz="1700"/>
          </a:p>
          <a:p>
            <a:pPr>
              <a:lnSpc>
                <a:spcPct val="100000"/>
              </a:lnSpc>
            </a:pPr>
            <a:r>
              <a:rPr lang="hu-HU" sz="1700">
                <a:ea typeface="+mn-lt"/>
                <a:cs typeface="+mn-lt"/>
                <a:hlinkClick r:id="rId4"/>
              </a:rPr>
              <a:t>8. Dior – $4.7 billion</a:t>
            </a:r>
            <a:endParaRPr lang="hu-HU" sz="1700"/>
          </a:p>
          <a:p>
            <a:pPr>
              <a:lnSpc>
                <a:spcPct val="100000"/>
              </a:lnSpc>
            </a:pPr>
            <a:r>
              <a:rPr lang="hu-HU" sz="1700">
                <a:ea typeface="+mn-lt"/>
                <a:cs typeface="+mn-lt"/>
                <a:hlinkClick r:id="rId5"/>
              </a:rPr>
              <a:t>7. Burberry – $4.7 billion</a:t>
            </a:r>
            <a:endParaRPr lang="hu-HU" sz="1700"/>
          </a:p>
          <a:p>
            <a:pPr>
              <a:lnSpc>
                <a:spcPct val="100000"/>
              </a:lnSpc>
            </a:pPr>
            <a:r>
              <a:rPr lang="hu-HU" sz="1700">
                <a:ea typeface="+mn-lt"/>
                <a:cs typeface="+mn-lt"/>
                <a:hlinkClick r:id="rId6"/>
              </a:rPr>
              <a:t>6. Cartier – $6 billion</a:t>
            </a:r>
            <a:endParaRPr lang="hu-HU" sz="1700"/>
          </a:p>
          <a:p>
            <a:pPr>
              <a:lnSpc>
                <a:spcPct val="100000"/>
              </a:lnSpc>
            </a:pPr>
            <a:r>
              <a:rPr lang="hu-HU" sz="1700">
                <a:ea typeface="+mn-lt"/>
                <a:cs typeface="+mn-lt"/>
                <a:hlinkClick r:id="rId7"/>
              </a:rPr>
              <a:t>5. Rolex – $8.4 billion</a:t>
            </a:r>
            <a:endParaRPr lang="hu-HU" sz="1700"/>
          </a:p>
          <a:p>
            <a:pPr>
              <a:lnSpc>
                <a:spcPct val="100000"/>
              </a:lnSpc>
            </a:pPr>
            <a:r>
              <a:rPr lang="hu-HU" sz="1700">
                <a:ea typeface="+mn-lt"/>
                <a:cs typeface="+mn-lt"/>
                <a:hlinkClick r:id="rId8"/>
              </a:rPr>
              <a:t>4. Gucci – $25.3 billion</a:t>
            </a:r>
            <a:endParaRPr lang="hu-HU" sz="1700"/>
          </a:p>
          <a:p>
            <a:pPr>
              <a:lnSpc>
                <a:spcPct val="100000"/>
              </a:lnSpc>
            </a:pPr>
            <a:r>
              <a:rPr lang="hu-HU" sz="1700">
                <a:ea typeface="+mn-lt"/>
                <a:cs typeface="+mn-lt"/>
                <a:hlinkClick r:id="rId9"/>
              </a:rPr>
              <a:t>3. Hermès – $31 billion</a:t>
            </a:r>
            <a:endParaRPr lang="hu-HU" sz="1700"/>
          </a:p>
          <a:p>
            <a:pPr>
              <a:lnSpc>
                <a:spcPct val="100000"/>
              </a:lnSpc>
            </a:pPr>
            <a:r>
              <a:rPr lang="hu-HU" sz="1700">
                <a:ea typeface="+mn-lt"/>
                <a:cs typeface="+mn-lt"/>
                <a:hlinkClick r:id="rId10"/>
              </a:rPr>
              <a:t>2. Chanel – $37 billion</a:t>
            </a:r>
            <a:endParaRPr lang="hu-HU" sz="1700"/>
          </a:p>
          <a:p>
            <a:pPr>
              <a:lnSpc>
                <a:spcPct val="100000"/>
              </a:lnSpc>
            </a:pPr>
            <a:r>
              <a:rPr lang="hu-HU" sz="1700">
                <a:ea typeface="+mn-lt"/>
                <a:cs typeface="+mn-lt"/>
                <a:hlinkClick r:id="rId11"/>
              </a:rPr>
              <a:t>1. Louis Vuitton – $47.2 billion</a:t>
            </a:r>
            <a:endParaRPr lang="hu-HU" sz="1700"/>
          </a:p>
          <a:p>
            <a:pPr>
              <a:lnSpc>
                <a:spcPct val="100000"/>
              </a:lnSpc>
            </a:pPr>
            <a:br>
              <a:rPr lang="en-US" sz="1700"/>
            </a:br>
            <a:endParaRPr lang="en-US" sz="1700"/>
          </a:p>
        </p:txBody>
      </p:sp>
      <p:sp>
        <p:nvSpPr>
          <p:cNvPr id="16" name="Rectangle 20">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40723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26">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08CB54FC-0B2A-4107-9A70-958B90B7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zövegdoboz 5">
            <a:extLst>
              <a:ext uri="{FF2B5EF4-FFF2-40B4-BE49-F238E27FC236}">
                <a16:creationId xmlns:a16="http://schemas.microsoft.com/office/drawing/2014/main" id="{B2DBA918-C7D0-4BEB-ACAF-E82049535BAF}"/>
              </a:ext>
            </a:extLst>
          </p:cNvPr>
          <p:cNvSpPr txBox="1"/>
          <p:nvPr/>
        </p:nvSpPr>
        <p:spPr>
          <a:xfrm>
            <a:off x="6411685" y="634946"/>
            <a:ext cx="5127171" cy="145075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4800" spc="-50">
                <a:solidFill>
                  <a:schemeClr val="tx1">
                    <a:lumMod val="75000"/>
                    <a:lumOff val="25000"/>
                  </a:schemeClr>
                </a:solidFill>
                <a:latin typeface="Constantia"/>
                <a:ea typeface="+mj-ea"/>
                <a:cs typeface="+mj-cs"/>
              </a:rPr>
              <a:t>Laura Kiss:</a:t>
            </a:r>
          </a:p>
        </p:txBody>
      </p:sp>
      <p:pic>
        <p:nvPicPr>
          <p:cNvPr id="7" name="Kép 7" descr="A képen személy, épület, fiatal, férfi látható&#10;&#10;A leírás teljesen megbízható">
            <a:extLst>
              <a:ext uri="{FF2B5EF4-FFF2-40B4-BE49-F238E27FC236}">
                <a16:creationId xmlns:a16="http://schemas.microsoft.com/office/drawing/2014/main" id="{BF9ABB53-EDC0-4F72-ABB9-792A3E3FE187}"/>
              </a:ext>
            </a:extLst>
          </p:cNvPr>
          <p:cNvPicPr>
            <a:picLocks noChangeAspect="1"/>
          </p:cNvPicPr>
          <p:nvPr/>
        </p:nvPicPr>
        <p:blipFill rotWithShape="1">
          <a:blip r:embed="rId2"/>
          <a:srcRect b="15730"/>
          <a:stretch/>
        </p:blipFill>
        <p:spPr>
          <a:xfrm>
            <a:off x="643192" y="1830283"/>
            <a:ext cx="5115347" cy="2877393"/>
          </a:xfrm>
          <a:prstGeom prst="rect">
            <a:avLst/>
          </a:prstGeom>
        </p:spPr>
      </p:pic>
      <p:cxnSp>
        <p:nvCxnSpPr>
          <p:cNvPr id="31" name="Straight Connector 30">
            <a:extLst>
              <a:ext uri="{FF2B5EF4-FFF2-40B4-BE49-F238E27FC236}">
                <a16:creationId xmlns:a16="http://schemas.microsoft.com/office/drawing/2014/main" id="{7855A9B5-1710-4B19-B0F1-CDFDD4ED5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14044" y="2246569"/>
            <a:ext cx="45720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 name="Szövegdoboz 4">
            <a:extLst>
              <a:ext uri="{FF2B5EF4-FFF2-40B4-BE49-F238E27FC236}">
                <a16:creationId xmlns:a16="http://schemas.microsoft.com/office/drawing/2014/main" id="{E5DDB7C1-8833-4C53-8482-524EDCD2906C}"/>
              </a:ext>
            </a:extLst>
          </p:cNvPr>
          <p:cNvSpPr txBox="1"/>
          <p:nvPr/>
        </p:nvSpPr>
        <p:spPr>
          <a:xfrm>
            <a:off x="6411684" y="2407436"/>
            <a:ext cx="5127172" cy="3461658"/>
          </a:xfrm>
          <a:prstGeom prst="rect">
            <a:avLst/>
          </a:prstGeom>
        </p:spPr>
        <p:txBody>
          <a:bodyPr rot="0" spcFirstLastPara="0" vertOverflow="overflow" horzOverflow="overflow" vert="horz" lIns="0" tIns="45720" rIns="0" bIns="45720" numCol="1" spcCol="0" rtlCol="0" fromWordArt="0" anchor="t" anchorCtr="0" forceAA="0" compatLnSpc="1">
            <a:prstTxWarp prst="textNoShape">
              <a:avLst/>
            </a:prstTxWarp>
            <a:normAutofit/>
          </a:bodyPr>
          <a:lstStyle/>
          <a:p>
            <a:pPr>
              <a:spcAft>
                <a:spcPts val="600"/>
              </a:spcAft>
              <a:buFont typeface="Calibri" panose="020F0502020204030204" pitchFamily="34" charset="0"/>
            </a:pPr>
            <a:endParaRPr lang="en-US" sz="2000" dirty="0">
              <a:solidFill>
                <a:schemeClr val="tx1">
                  <a:lumMod val="75000"/>
                  <a:lumOff val="25000"/>
                </a:schemeClr>
              </a:solidFill>
              <a:latin typeface="Constantia"/>
            </a:endParaRPr>
          </a:p>
          <a:p>
            <a:pPr>
              <a:spcAft>
                <a:spcPts val="600"/>
              </a:spcAft>
              <a:buFont typeface="Calibri" panose="020F0502020204030204" pitchFamily="34" charset="0"/>
            </a:pPr>
            <a:r>
              <a:rPr lang="en-US" sz="2000">
                <a:solidFill>
                  <a:schemeClr val="tx1">
                    <a:lumMod val="75000"/>
                    <a:lumOff val="25000"/>
                  </a:schemeClr>
                </a:solidFill>
                <a:latin typeface="Constantia"/>
              </a:rPr>
              <a:t>I don’t follow the fashion trends, but sometimes I wear clothes which are trendy . A lot of my friends follow the fashion. I buy my dresses in following shops: H&amp;M, New Yorker, Reserved. The prizes of the clothes in these shops are more expensive than in supermarkets and second-hand shops. The reasons of the higher prizes are the better quality and value of the brands.</a:t>
            </a:r>
          </a:p>
        </p:txBody>
      </p:sp>
      <p:sp>
        <p:nvSpPr>
          <p:cNvPr id="33" name="Rectangle 32">
            <a:extLst>
              <a:ext uri="{FF2B5EF4-FFF2-40B4-BE49-F238E27FC236}">
                <a16:creationId xmlns:a16="http://schemas.microsoft.com/office/drawing/2014/main" id="{9AA76026-5689-4584-8D93-D71D739E6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zövegdoboz 3">
            <a:extLst>
              <a:ext uri="{FF2B5EF4-FFF2-40B4-BE49-F238E27FC236}">
                <a16:creationId xmlns:a16="http://schemas.microsoft.com/office/drawing/2014/main" id="{D411A14A-8E9A-402B-899B-4F13F9B369DD}"/>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solidFill>
                <a:srgbClr val="DCDDDE"/>
              </a:solidFill>
              <a:latin typeface="Whitney"/>
            </a:endParaRPr>
          </a:p>
        </p:txBody>
      </p:sp>
    </p:spTree>
    <p:extLst>
      <p:ext uri="{BB962C8B-B14F-4D97-AF65-F5344CB8AC3E}">
        <p14:creationId xmlns:p14="http://schemas.microsoft.com/office/powerpoint/2010/main" val="566910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8" name="Straight Connector 37">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40" name="Rectangle 39">
            <a:extLst>
              <a:ext uri="{FF2B5EF4-FFF2-40B4-BE49-F238E27FC236}">
                <a16:creationId xmlns:a16="http://schemas.microsoft.com/office/drawing/2014/main" id="{08CB54FC-0B2A-4107-9A70-958B90B7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zövegdoboz 3">
            <a:extLst>
              <a:ext uri="{FF2B5EF4-FFF2-40B4-BE49-F238E27FC236}">
                <a16:creationId xmlns:a16="http://schemas.microsoft.com/office/drawing/2014/main" id="{3BB69B3B-55E4-44DC-B556-74BF66AACC7C}"/>
              </a:ext>
            </a:extLst>
          </p:cNvPr>
          <p:cNvSpPr txBox="1"/>
          <p:nvPr/>
        </p:nvSpPr>
        <p:spPr>
          <a:xfrm>
            <a:off x="6411685" y="634946"/>
            <a:ext cx="5127171" cy="145075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4800" spc="-50" err="1">
                <a:solidFill>
                  <a:schemeClr val="tx1">
                    <a:lumMod val="75000"/>
                    <a:lumOff val="25000"/>
                  </a:schemeClr>
                </a:solidFill>
                <a:latin typeface="Constantia"/>
                <a:ea typeface="+mj-ea"/>
                <a:cs typeface="+mj-cs"/>
              </a:rPr>
              <a:t>Gergő</a:t>
            </a:r>
            <a:r>
              <a:rPr lang="en-US" sz="4800" spc="-50" dirty="0">
                <a:solidFill>
                  <a:schemeClr val="tx1">
                    <a:lumMod val="75000"/>
                    <a:lumOff val="25000"/>
                  </a:schemeClr>
                </a:solidFill>
                <a:latin typeface="Constantia"/>
                <a:ea typeface="+mj-ea"/>
                <a:cs typeface="+mj-cs"/>
              </a:rPr>
              <a:t> </a:t>
            </a:r>
            <a:r>
              <a:rPr lang="en-US" sz="4800" spc="-50" err="1">
                <a:solidFill>
                  <a:schemeClr val="tx1">
                    <a:lumMod val="75000"/>
                    <a:lumOff val="25000"/>
                  </a:schemeClr>
                </a:solidFill>
                <a:latin typeface="Constantia"/>
                <a:ea typeface="+mj-ea"/>
                <a:cs typeface="+mj-cs"/>
              </a:rPr>
              <a:t>Radácsy</a:t>
            </a:r>
            <a:r>
              <a:rPr lang="en-US" sz="4800" spc="-50" dirty="0">
                <a:solidFill>
                  <a:schemeClr val="tx1">
                    <a:lumMod val="75000"/>
                    <a:lumOff val="25000"/>
                  </a:schemeClr>
                </a:solidFill>
                <a:latin typeface="Constantia"/>
                <a:ea typeface="+mj-ea"/>
                <a:cs typeface="+mj-cs"/>
              </a:rPr>
              <a:t>:</a:t>
            </a:r>
          </a:p>
        </p:txBody>
      </p:sp>
      <p:pic>
        <p:nvPicPr>
          <p:cNvPr id="7" name="Kép 7" descr="A képen beltéri, asztal, szoba, terület látható&#10;&#10;A leírás teljesen megbízható">
            <a:extLst>
              <a:ext uri="{FF2B5EF4-FFF2-40B4-BE49-F238E27FC236}">
                <a16:creationId xmlns:a16="http://schemas.microsoft.com/office/drawing/2014/main" id="{19F6318A-9C84-40F6-A500-9EA637E620CD}"/>
              </a:ext>
            </a:extLst>
          </p:cNvPr>
          <p:cNvPicPr>
            <a:picLocks noChangeAspect="1"/>
          </p:cNvPicPr>
          <p:nvPr/>
        </p:nvPicPr>
        <p:blipFill rotWithShape="1">
          <a:blip r:embed="rId2"/>
          <a:srcRect l="5984" r="20960" b="-1"/>
          <a:stretch/>
        </p:blipFill>
        <p:spPr>
          <a:xfrm>
            <a:off x="643192" y="1301856"/>
            <a:ext cx="5115347" cy="3934246"/>
          </a:xfrm>
          <a:prstGeom prst="rect">
            <a:avLst/>
          </a:prstGeom>
        </p:spPr>
      </p:pic>
      <p:cxnSp>
        <p:nvCxnSpPr>
          <p:cNvPr id="42" name="Straight Connector 41">
            <a:extLst>
              <a:ext uri="{FF2B5EF4-FFF2-40B4-BE49-F238E27FC236}">
                <a16:creationId xmlns:a16="http://schemas.microsoft.com/office/drawing/2014/main" id="{7855A9B5-1710-4B19-B0F1-CDFDD4ED5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14044" y="2246569"/>
            <a:ext cx="45720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Szövegdoboz 1">
            <a:extLst>
              <a:ext uri="{FF2B5EF4-FFF2-40B4-BE49-F238E27FC236}">
                <a16:creationId xmlns:a16="http://schemas.microsoft.com/office/drawing/2014/main" id="{8E8B3EEC-6354-40E4-8999-0249BF1FED0C}"/>
              </a:ext>
            </a:extLst>
          </p:cNvPr>
          <p:cNvSpPr txBox="1"/>
          <p:nvPr/>
        </p:nvSpPr>
        <p:spPr>
          <a:xfrm>
            <a:off x="6411684" y="2407436"/>
            <a:ext cx="5127172" cy="3461658"/>
          </a:xfrm>
          <a:prstGeom prst="rect">
            <a:avLst/>
          </a:prstGeom>
        </p:spPr>
        <p:txBody>
          <a:bodyPr rot="0" spcFirstLastPara="0" vertOverflow="overflow" horzOverflow="overflow" vert="horz" lIns="0" tIns="45720" rIns="0" bIns="45720" numCol="1" spcCol="0" rtlCol="0" fromWordArt="0" anchor="t" anchorCtr="0" forceAA="0" compatLnSpc="1">
            <a:prstTxWarp prst="textNoShape">
              <a:avLst/>
            </a:prstTxWarp>
            <a:normAutofit/>
          </a:bodyPr>
          <a:lstStyle/>
          <a:p>
            <a:pPr>
              <a:spcAft>
                <a:spcPts val="600"/>
              </a:spcAft>
              <a:buFont typeface="Calibri" panose="020F0502020204030204" pitchFamily="34" charset="0"/>
            </a:pPr>
            <a:r>
              <a:rPr lang="en-US" sz="2000" dirty="0">
                <a:solidFill>
                  <a:schemeClr val="tx1">
                    <a:lumMod val="75000"/>
                    <a:lumOff val="25000"/>
                  </a:schemeClr>
                </a:solidFill>
                <a:latin typeface="Constantia"/>
              </a:rPr>
              <a:t>I think fashion is overrated. Every year millions of people buy new fashionable clothes, and old fashion clothes are thrown away. Our environment are polluted because of buying new clothes. These fast fashion clothes are produced mostly in Asian countries by children who earn 1-2 USD for their work. So buying these clothes we support the producers to work like this. This is my opinion, and I don't follow the latest fashion, I prefer comfortable clothes.</a:t>
            </a:r>
          </a:p>
        </p:txBody>
      </p:sp>
      <p:sp>
        <p:nvSpPr>
          <p:cNvPr id="44" name="Rectangle 43">
            <a:extLst>
              <a:ext uri="{FF2B5EF4-FFF2-40B4-BE49-F238E27FC236}">
                <a16:creationId xmlns:a16="http://schemas.microsoft.com/office/drawing/2014/main" id="{9AA76026-5689-4584-8D93-D71D739E6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zövegdoboz 2">
            <a:extLst>
              <a:ext uri="{FF2B5EF4-FFF2-40B4-BE49-F238E27FC236}">
                <a16:creationId xmlns:a16="http://schemas.microsoft.com/office/drawing/2014/main" id="{5C961CAC-8055-42C6-A6DF-F1329B019AB7}"/>
              </a:ext>
            </a:extLst>
          </p:cNvPr>
          <p:cNvSpPr txBox="1"/>
          <p:nvPr/>
        </p:nvSpPr>
        <p:spPr>
          <a:xfrm>
            <a:off x="5270740" y="48307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hu-HU"/>
          </a:p>
        </p:txBody>
      </p:sp>
    </p:spTree>
    <p:extLst>
      <p:ext uri="{BB962C8B-B14F-4D97-AF65-F5344CB8AC3E}">
        <p14:creationId xmlns:p14="http://schemas.microsoft.com/office/powerpoint/2010/main" val="2598937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 name="Straight Connector 10">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8" name="Rectangle 12">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zövegdoboz 2">
            <a:extLst>
              <a:ext uri="{FF2B5EF4-FFF2-40B4-BE49-F238E27FC236}">
                <a16:creationId xmlns:a16="http://schemas.microsoft.com/office/drawing/2014/main" id="{17D8DFA7-6130-4318-92CF-B5A9E6D82AC6}"/>
              </a:ext>
            </a:extLst>
          </p:cNvPr>
          <p:cNvSpPr txBox="1"/>
          <p:nvPr/>
        </p:nvSpPr>
        <p:spPr>
          <a:xfrm>
            <a:off x="1036320" y="286603"/>
            <a:ext cx="10058400" cy="145075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4800" spc="-50">
                <a:solidFill>
                  <a:schemeClr val="tx1">
                    <a:lumMod val="75000"/>
                    <a:lumOff val="25000"/>
                  </a:schemeClr>
                </a:solidFill>
                <a:latin typeface="Constantia"/>
                <a:ea typeface="+mj-ea"/>
                <a:cs typeface="+mj-cs"/>
              </a:rPr>
              <a:t>Brandy Lakatos:</a:t>
            </a:r>
          </a:p>
        </p:txBody>
      </p:sp>
      <p:cxnSp>
        <p:nvCxnSpPr>
          <p:cNvPr id="10" name="Straight Connector 14">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6573" y="1895846"/>
            <a:ext cx="978408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Kép 4" descr="A képen rajz látható&#10;&#10;A leírás teljesen megbízható">
            <a:extLst>
              <a:ext uri="{FF2B5EF4-FFF2-40B4-BE49-F238E27FC236}">
                <a16:creationId xmlns:a16="http://schemas.microsoft.com/office/drawing/2014/main" id="{844625BE-74F3-4128-B3BC-3A299569EF69}"/>
              </a:ext>
            </a:extLst>
          </p:cNvPr>
          <p:cNvPicPr>
            <a:picLocks noChangeAspect="1"/>
          </p:cNvPicPr>
          <p:nvPr/>
        </p:nvPicPr>
        <p:blipFill>
          <a:blip r:embed="rId2"/>
          <a:stretch>
            <a:fillRect/>
          </a:stretch>
        </p:blipFill>
        <p:spPr>
          <a:xfrm>
            <a:off x="1031509" y="3365683"/>
            <a:ext cx="3031484" cy="1245924"/>
          </a:xfrm>
          <a:prstGeom prst="rect">
            <a:avLst/>
          </a:prstGeom>
        </p:spPr>
      </p:pic>
      <p:sp>
        <p:nvSpPr>
          <p:cNvPr id="2" name="Szövegdoboz 1">
            <a:extLst>
              <a:ext uri="{FF2B5EF4-FFF2-40B4-BE49-F238E27FC236}">
                <a16:creationId xmlns:a16="http://schemas.microsoft.com/office/drawing/2014/main" id="{702F615B-F6AE-424F-A433-5725B093975A}"/>
              </a:ext>
            </a:extLst>
          </p:cNvPr>
          <p:cNvSpPr txBox="1"/>
          <p:nvPr/>
        </p:nvSpPr>
        <p:spPr>
          <a:xfrm>
            <a:off x="4505177" y="2050692"/>
            <a:ext cx="7365920" cy="3760891"/>
          </a:xfrm>
          <a:prstGeom prst="rect">
            <a:avLst/>
          </a:prstGeom>
        </p:spPr>
        <p:txBody>
          <a:bodyPr rot="0" spcFirstLastPara="0" vertOverflow="overflow" horzOverflow="overflow" vert="horz" lIns="0" tIns="45720" rIns="0" bIns="45720" numCol="1" spcCol="0" rtlCol="0" fromWordArt="0" anchorCtr="0" forceAA="0" compatLnSpc="1">
            <a:prstTxWarp prst="textNoShape">
              <a:avLst/>
            </a:prstTxWarp>
            <a:noAutofit/>
          </a:bodyPr>
          <a:lstStyle/>
          <a:p>
            <a:pPr>
              <a:spcAft>
                <a:spcPts val="600"/>
              </a:spcAft>
              <a:buFont typeface="Calibri" panose="020F0502020204030204" pitchFamily="34" charset="0"/>
            </a:pPr>
            <a:r>
              <a:rPr lang="en-US" sz="2000">
                <a:solidFill>
                  <a:schemeClr val="tx1">
                    <a:lumMod val="75000"/>
                    <a:lumOff val="25000"/>
                  </a:schemeClr>
                </a:solidFill>
                <a:latin typeface="Constantia"/>
              </a:rPr>
              <a:t>I aways tried to follow fashion trends. I feel like that fashion is a really big part of your personality. People usally have a specific style that they stick to, like girly, tomboy,...ect. I feel like I don't really have a style that I stick to. I dress diffrent every day, just depends on my mood. It might be bc I haven't develloped mine yet. Anyway, I love to read about fashion in blogs, and I really want to invest in big fashion magazines like: Vogue, Elle, Harper's Bazaar,Marie Claire, Allure and many more. I watch fashion shows on youtube, and try to understand the meaning of the collection by watching fashion reviews, where  they talk about the inspirations of the art, and how they created it. It's really interesting and diffrent. I hope that one day, I will be lucky enough to meet some of these designers, go on fashion week to see the latest collections, and maybe collaborate with them too.</a:t>
            </a:r>
          </a:p>
        </p:txBody>
      </p:sp>
      <p:sp>
        <p:nvSpPr>
          <p:cNvPr id="17" name="Rectangle 16">
            <a:extLst>
              <a:ext uri="{FF2B5EF4-FFF2-40B4-BE49-F238E27FC236}">
                <a16:creationId xmlns:a16="http://schemas.microsoft.com/office/drawing/2014/main" id="{0B2EDFE5-9478-4774-9D3D-FEC7DC708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94523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 name="Straight Connector 34">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 name="Kép 3" descr="A képen szöveg, újság látható&#10;&#10;A leírás teljesen megbízható">
            <a:extLst>
              <a:ext uri="{FF2B5EF4-FFF2-40B4-BE49-F238E27FC236}">
                <a16:creationId xmlns:a16="http://schemas.microsoft.com/office/drawing/2014/main" id="{17245303-684F-4183-B4C1-143997881AEF}"/>
              </a:ext>
            </a:extLst>
          </p:cNvPr>
          <p:cNvPicPr>
            <a:picLocks noChangeAspect="1"/>
          </p:cNvPicPr>
          <p:nvPr/>
        </p:nvPicPr>
        <p:blipFill rotWithShape="1">
          <a:blip r:embed="rId2"/>
          <a:srcRect t="31098" b="28487"/>
          <a:stretch/>
        </p:blipFill>
        <p:spPr>
          <a:xfrm>
            <a:off x="-32" y="10"/>
            <a:ext cx="12192031" cy="4915066"/>
          </a:xfrm>
          <a:prstGeom prst="rect">
            <a:avLst/>
          </a:prstGeom>
        </p:spPr>
      </p:pic>
      <p:sp>
        <p:nvSpPr>
          <p:cNvPr id="37" name="Rectangle 36">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15076"/>
            <a:ext cx="12188952" cy="194292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Szövegdoboz 1">
            <a:extLst>
              <a:ext uri="{FF2B5EF4-FFF2-40B4-BE49-F238E27FC236}">
                <a16:creationId xmlns:a16="http://schemas.microsoft.com/office/drawing/2014/main" id="{E68ECCC9-45F0-4B0F-966E-1FAA7C778984}"/>
              </a:ext>
            </a:extLst>
          </p:cNvPr>
          <p:cNvSpPr txBox="1"/>
          <p:nvPr/>
        </p:nvSpPr>
        <p:spPr>
          <a:xfrm>
            <a:off x="828675" y="5120639"/>
            <a:ext cx="7137263" cy="128016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r">
              <a:lnSpc>
                <a:spcPct val="90000"/>
              </a:lnSpc>
              <a:spcBef>
                <a:spcPct val="0"/>
              </a:spcBef>
              <a:spcAft>
                <a:spcPts val="600"/>
              </a:spcAft>
            </a:pPr>
            <a:r>
              <a:rPr lang="en-US" sz="4800" spc="-50">
                <a:solidFill>
                  <a:srgbClr val="FFFFFF"/>
                </a:solidFill>
                <a:latin typeface="Constantia"/>
                <a:ea typeface="+mj-ea"/>
                <a:cs typeface="+mj-cs"/>
              </a:rPr>
              <a:t>Thanks for your attencion!</a:t>
            </a:r>
          </a:p>
        </p:txBody>
      </p:sp>
      <p:cxnSp>
        <p:nvCxnSpPr>
          <p:cNvPr id="39" name="Straight Connector 38">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824805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zövegdoboz 5">
            <a:extLst>
              <a:ext uri="{FF2B5EF4-FFF2-40B4-BE49-F238E27FC236}">
                <a16:creationId xmlns:a16="http://schemas.microsoft.com/office/drawing/2014/main" id="{69D11988-D167-4C3A-8CF9-B2C666F40BAF}"/>
              </a:ext>
            </a:extLst>
          </p:cNvPr>
          <p:cNvSpPr txBox="1"/>
          <p:nvPr/>
        </p:nvSpPr>
        <p:spPr>
          <a:xfrm>
            <a:off x="5231958" y="605896"/>
            <a:ext cx="5923721" cy="5646208"/>
          </a:xfrm>
          <a:prstGeom prst="rect">
            <a:avLst/>
          </a:prstGeom>
        </p:spPr>
        <p:txBody>
          <a:bodyPr rot="0" spcFirstLastPara="0" vertOverflow="overflow" horzOverflow="overflow" vert="horz" lIns="0" tIns="45720" rIns="0" bIns="45720" numCol="1" spcCol="0" rtlCol="0" fromWordArt="0" anchor="ctr" anchorCtr="0" forceAA="0" compatLnSpc="1">
            <a:prstTxWarp prst="textNoShape">
              <a:avLst/>
            </a:prstTxWarp>
            <a:normAutofit/>
          </a:bodyPr>
          <a:lstStyle/>
          <a:p>
            <a:pPr>
              <a:spcAft>
                <a:spcPts val="600"/>
              </a:spcAft>
              <a:buFont typeface="Calibri" panose="020F0502020204030204" pitchFamily="34" charset="0"/>
            </a:pPr>
            <a:r>
              <a:rPr lang="en-US" sz="2800" dirty="0">
                <a:solidFill>
                  <a:schemeClr val="tx1">
                    <a:lumMod val="75000"/>
                    <a:lumOff val="25000"/>
                  </a:schemeClr>
                </a:solidFill>
                <a:latin typeface="Constantia"/>
              </a:rPr>
              <a:t>10. Prada – $3.5 billion</a:t>
            </a:r>
          </a:p>
          <a:p>
            <a:pPr>
              <a:spcAft>
                <a:spcPts val="600"/>
              </a:spcAft>
              <a:buFont typeface="Calibri" panose="020F0502020204030204" pitchFamily="34" charset="0"/>
            </a:pPr>
            <a:r>
              <a:rPr lang="en-US" sz="2400" dirty="0">
                <a:solidFill>
                  <a:schemeClr val="tx1">
                    <a:lumMod val="75000"/>
                    <a:lumOff val="25000"/>
                  </a:schemeClr>
                </a:solidFill>
                <a:latin typeface="Constantia"/>
              </a:rPr>
              <a:t>Founded by Mario and Martino Prada as the Fratelli Prada leather goods shop in Milan, Italy back in 1913, Prada is now one of the most </a:t>
            </a:r>
            <a:r>
              <a:rPr lang="en-US" sz="2400" dirty="0" err="1">
                <a:solidFill>
                  <a:schemeClr val="tx1">
                    <a:lumMod val="75000"/>
                    <a:lumOff val="25000"/>
                  </a:schemeClr>
                </a:solidFill>
                <a:latin typeface="Constantia"/>
              </a:rPr>
              <a:t>well known</a:t>
            </a:r>
            <a:r>
              <a:rPr lang="en-US" sz="2400" dirty="0">
                <a:solidFill>
                  <a:schemeClr val="tx1">
                    <a:lumMod val="75000"/>
                    <a:lumOff val="25000"/>
                  </a:schemeClr>
                </a:solidFill>
                <a:latin typeface="Constantia"/>
              </a:rPr>
              <a:t> luxury brands in the entire world. And its growth shows that, as the brand is worth no less than $3.5 billion today.</a:t>
            </a:r>
            <a:endParaRPr lang="en-US" sz="2800" dirty="0">
              <a:solidFill>
                <a:schemeClr val="tx1">
                  <a:lumMod val="75000"/>
                  <a:lumOff val="25000"/>
                </a:schemeClr>
              </a:solidFill>
              <a:latin typeface="Constantia"/>
            </a:endParaRPr>
          </a:p>
        </p:txBody>
      </p:sp>
      <p:sp>
        <p:nvSpPr>
          <p:cNvPr id="19" name="Rectangle 18">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Kép 9" descr="A képen lánc látható&#10;&#10;A leírás teljesen megbízható">
            <a:extLst>
              <a:ext uri="{FF2B5EF4-FFF2-40B4-BE49-F238E27FC236}">
                <a16:creationId xmlns:a16="http://schemas.microsoft.com/office/drawing/2014/main" id="{268A5322-475F-4F00-BBB6-0EFC0A4C7C27}"/>
              </a:ext>
            </a:extLst>
          </p:cNvPr>
          <p:cNvPicPr>
            <a:picLocks noChangeAspect="1"/>
          </p:cNvPicPr>
          <p:nvPr/>
        </p:nvPicPr>
        <p:blipFill>
          <a:blip r:embed="rId2"/>
          <a:stretch>
            <a:fillRect/>
          </a:stretch>
        </p:blipFill>
        <p:spPr>
          <a:xfrm>
            <a:off x="554966" y="1792410"/>
            <a:ext cx="3533954" cy="3273182"/>
          </a:xfrm>
          <a:prstGeom prst="rect">
            <a:avLst/>
          </a:prstGeom>
        </p:spPr>
      </p:pic>
    </p:spTree>
    <p:extLst>
      <p:ext uri="{BB962C8B-B14F-4D97-AF65-F5344CB8AC3E}">
        <p14:creationId xmlns:p14="http://schemas.microsoft.com/office/powerpoint/2010/main" val="1737460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Szövegdoboz 6">
            <a:extLst>
              <a:ext uri="{FF2B5EF4-FFF2-40B4-BE49-F238E27FC236}">
                <a16:creationId xmlns:a16="http://schemas.microsoft.com/office/drawing/2014/main" id="{B40E44CA-82EC-4CBC-9132-EAFB8BE3437E}"/>
              </a:ext>
            </a:extLst>
          </p:cNvPr>
          <p:cNvSpPr txBox="1"/>
          <p:nvPr/>
        </p:nvSpPr>
        <p:spPr>
          <a:xfrm>
            <a:off x="5231958" y="605896"/>
            <a:ext cx="5923721" cy="5646208"/>
          </a:xfrm>
          <a:prstGeom prst="rect">
            <a:avLst/>
          </a:prstGeom>
        </p:spPr>
        <p:txBody>
          <a:bodyPr rot="0" spcFirstLastPara="0" vertOverflow="overflow" horzOverflow="overflow" vert="horz" lIns="0" tIns="45720" rIns="0" bIns="45720" numCol="1" spcCol="0" rtlCol="0" fromWordArt="0" anchor="ctr" anchorCtr="0" forceAA="0" compatLnSpc="1">
            <a:prstTxWarp prst="textNoShape">
              <a:avLst/>
            </a:prstTxWarp>
            <a:normAutofit/>
          </a:bodyPr>
          <a:lstStyle/>
          <a:p>
            <a:pPr>
              <a:spcAft>
                <a:spcPts val="600"/>
              </a:spcAft>
              <a:buFont typeface="Calibri" panose="020F0502020204030204" pitchFamily="34" charset="0"/>
            </a:pPr>
            <a:r>
              <a:rPr lang="en-US" sz="2400" dirty="0">
                <a:solidFill>
                  <a:schemeClr val="tx1">
                    <a:lumMod val="75000"/>
                    <a:lumOff val="25000"/>
                  </a:schemeClr>
                </a:solidFill>
                <a:latin typeface="Constantia"/>
              </a:rPr>
              <a:t>Also known as Saint Laurent, the French luxury fashion house Yves Saint Laurent wears its main founder’s name, who started the company in 1961 along with his partner Pierre Berge.</a:t>
            </a:r>
          </a:p>
          <a:p>
            <a:pPr>
              <a:spcAft>
                <a:spcPts val="600"/>
              </a:spcAft>
              <a:buFont typeface="Calibri" panose="020F0502020204030204" pitchFamily="34" charset="0"/>
            </a:pPr>
            <a:r>
              <a:rPr lang="en-US" sz="2400" dirty="0">
                <a:solidFill>
                  <a:schemeClr val="tx1">
                    <a:lumMod val="75000"/>
                    <a:lumOff val="25000"/>
                  </a:schemeClr>
                </a:solidFill>
                <a:latin typeface="Constantia"/>
              </a:rPr>
              <a:t>Yves Saint Laurent has for a long time been considered one of the world’s most prominent fashion houses, providing iconic men’s and women’s clothing pieces, along with leather goods, jewelry and shoes. Today, the brand has reached a value of no less than $3.6 billion.</a:t>
            </a:r>
          </a:p>
          <a:p>
            <a:pPr>
              <a:spcAft>
                <a:spcPts val="600"/>
              </a:spcAft>
              <a:buFont typeface="Calibri" panose="020F0502020204030204" pitchFamily="34" charset="0"/>
            </a:pPr>
            <a:endParaRPr lang="en-US" sz="2400" dirty="0">
              <a:solidFill>
                <a:schemeClr val="tx1">
                  <a:lumMod val="75000"/>
                  <a:lumOff val="25000"/>
                </a:schemeClr>
              </a:solidFill>
              <a:latin typeface="Constantia"/>
            </a:endParaRPr>
          </a:p>
        </p:txBody>
      </p:sp>
      <p:sp>
        <p:nvSpPr>
          <p:cNvPr id="20" name="Rectangle 19">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zövegdoboz 5">
            <a:extLst>
              <a:ext uri="{FF2B5EF4-FFF2-40B4-BE49-F238E27FC236}">
                <a16:creationId xmlns:a16="http://schemas.microsoft.com/office/drawing/2014/main" id="{74335678-BAC5-42F8-A82C-007A082FFA73}"/>
              </a:ext>
            </a:extLst>
          </p:cNvPr>
          <p:cNvSpPr txBox="1"/>
          <p:nvPr/>
        </p:nvSpPr>
        <p:spPr>
          <a:xfrm>
            <a:off x="5227608" y="382438"/>
            <a:ext cx="560429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800" dirty="0">
                <a:solidFill>
                  <a:srgbClr val="111111"/>
                </a:solidFill>
                <a:latin typeface="Constantia"/>
              </a:rPr>
              <a:t>9. Yves Saint Laurent $3.6 billion</a:t>
            </a:r>
          </a:p>
          <a:p>
            <a:pPr>
              <a:spcAft>
                <a:spcPts val="600"/>
              </a:spcAft>
            </a:pPr>
            <a:endParaRPr lang="en-US" sz="2800" dirty="0">
              <a:latin typeface="Constantia"/>
            </a:endParaRPr>
          </a:p>
          <a:p>
            <a:pPr>
              <a:spcAft>
                <a:spcPts val="600"/>
              </a:spcAft>
            </a:pPr>
            <a:endParaRPr lang="en-US">
              <a:solidFill>
                <a:srgbClr val="666666"/>
              </a:solidFill>
              <a:latin typeface="Roboto"/>
            </a:endParaRPr>
          </a:p>
        </p:txBody>
      </p:sp>
      <p:pic>
        <p:nvPicPr>
          <p:cNvPr id="8" name="Kép 8">
            <a:extLst>
              <a:ext uri="{FF2B5EF4-FFF2-40B4-BE49-F238E27FC236}">
                <a16:creationId xmlns:a16="http://schemas.microsoft.com/office/drawing/2014/main" id="{5F3B3ECA-B17A-4967-8420-6BC68F0662A9}"/>
              </a:ext>
            </a:extLst>
          </p:cNvPr>
          <p:cNvPicPr>
            <a:picLocks noChangeAspect="1"/>
          </p:cNvPicPr>
          <p:nvPr/>
        </p:nvPicPr>
        <p:blipFill>
          <a:blip r:embed="rId2"/>
          <a:stretch>
            <a:fillRect/>
          </a:stretch>
        </p:blipFill>
        <p:spPr>
          <a:xfrm>
            <a:off x="612476" y="1823588"/>
            <a:ext cx="3433313" cy="2793880"/>
          </a:xfrm>
          <a:prstGeom prst="rect">
            <a:avLst/>
          </a:prstGeom>
        </p:spPr>
      </p:pic>
    </p:spTree>
    <p:extLst>
      <p:ext uri="{BB962C8B-B14F-4D97-AF65-F5344CB8AC3E}">
        <p14:creationId xmlns:p14="http://schemas.microsoft.com/office/powerpoint/2010/main" val="418080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Szövegdoboz 7">
            <a:extLst>
              <a:ext uri="{FF2B5EF4-FFF2-40B4-BE49-F238E27FC236}">
                <a16:creationId xmlns:a16="http://schemas.microsoft.com/office/drawing/2014/main" id="{76ADAF2B-D828-4710-86D4-CBB663B33394}"/>
              </a:ext>
            </a:extLst>
          </p:cNvPr>
          <p:cNvSpPr txBox="1"/>
          <p:nvPr/>
        </p:nvSpPr>
        <p:spPr>
          <a:xfrm>
            <a:off x="5231958" y="1051594"/>
            <a:ext cx="6743230" cy="5214888"/>
          </a:xfrm>
          <a:prstGeom prst="rect">
            <a:avLst/>
          </a:prstGeom>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spcAft>
                <a:spcPts val="600"/>
              </a:spcAft>
              <a:buFont typeface="Calibri" panose="020F0502020204030204" pitchFamily="34" charset="0"/>
            </a:pPr>
            <a:r>
              <a:rPr lang="en-US" sz="2400" dirty="0">
                <a:solidFill>
                  <a:schemeClr val="tx1">
                    <a:lumMod val="75000"/>
                    <a:lumOff val="25000"/>
                  </a:schemeClr>
                </a:solidFill>
                <a:latin typeface="Constantia"/>
              </a:rPr>
              <a:t>Christian Dior SE, more commonly known as simple Dior is yet another French luxury goods company which has debuted a long time ago and made it among the most cherished and biggest names in the fashion industry today. Founded by Christian Dior back in 1946, it’s now controlled by the French businessman Bernard Arnault, the one in charge of LMVH (Louis Vuitton Moet Hennessy), which you’ll find at the top spot.</a:t>
            </a:r>
          </a:p>
          <a:p>
            <a:pPr>
              <a:spcAft>
                <a:spcPts val="600"/>
              </a:spcAft>
              <a:buFont typeface="Calibri" panose="020F0502020204030204" pitchFamily="34" charset="0"/>
            </a:pPr>
            <a:r>
              <a:rPr lang="en-US" sz="2400" dirty="0">
                <a:solidFill>
                  <a:schemeClr val="tx1">
                    <a:lumMod val="75000"/>
                    <a:lumOff val="25000"/>
                  </a:schemeClr>
                </a:solidFill>
                <a:latin typeface="Constantia"/>
              </a:rPr>
              <a:t>Targeting mainly the female public, Dior sells fashion accessories, leather goods, luxury timepieces and jewelry, footwear, perfumes, makeup and skin care products. The brand’s value today reaches a good $4.7 billion, placing it eighth of the world’s most valuable luxury brands in 2019.</a:t>
            </a:r>
          </a:p>
        </p:txBody>
      </p:sp>
      <p:sp>
        <p:nvSpPr>
          <p:cNvPr id="21" name="Rectangle 20">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Szövegdoboz 6">
            <a:extLst>
              <a:ext uri="{FF2B5EF4-FFF2-40B4-BE49-F238E27FC236}">
                <a16:creationId xmlns:a16="http://schemas.microsoft.com/office/drawing/2014/main" id="{5A32334E-EEE1-4F3D-A91D-4A0350C7EB1D}"/>
              </a:ext>
            </a:extLst>
          </p:cNvPr>
          <p:cNvSpPr txBox="1"/>
          <p:nvPr/>
        </p:nvSpPr>
        <p:spPr>
          <a:xfrm>
            <a:off x="5227607" y="138023"/>
            <a:ext cx="6466935"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800" dirty="0">
                <a:solidFill>
                  <a:srgbClr val="111111"/>
                </a:solidFill>
                <a:latin typeface="Constantia"/>
              </a:rPr>
              <a:t>8. Dior – $4.7 billion</a:t>
            </a:r>
          </a:p>
          <a:p>
            <a:pPr>
              <a:spcAft>
                <a:spcPts val="600"/>
              </a:spcAft>
            </a:pPr>
            <a:endParaRPr lang="en-US"/>
          </a:p>
          <a:p>
            <a:pPr>
              <a:spcAft>
                <a:spcPts val="600"/>
              </a:spcAft>
            </a:pPr>
            <a:endParaRPr lang="en-US">
              <a:solidFill>
                <a:srgbClr val="666666"/>
              </a:solidFill>
              <a:latin typeface="Roboto"/>
            </a:endParaRPr>
          </a:p>
        </p:txBody>
      </p:sp>
      <p:pic>
        <p:nvPicPr>
          <p:cNvPr id="9" name="Kép 9" descr="A képen rajz látható&#10;&#10;A leírás teljesen megbízható">
            <a:extLst>
              <a:ext uri="{FF2B5EF4-FFF2-40B4-BE49-F238E27FC236}">
                <a16:creationId xmlns:a16="http://schemas.microsoft.com/office/drawing/2014/main" id="{A9E5B7EC-B433-414A-B631-002F852EB333}"/>
              </a:ext>
            </a:extLst>
          </p:cNvPr>
          <p:cNvPicPr>
            <a:picLocks noChangeAspect="1"/>
          </p:cNvPicPr>
          <p:nvPr/>
        </p:nvPicPr>
        <p:blipFill>
          <a:blip r:embed="rId2"/>
          <a:stretch>
            <a:fillRect/>
          </a:stretch>
        </p:blipFill>
        <p:spPr>
          <a:xfrm>
            <a:off x="698740" y="2172419"/>
            <a:ext cx="3246407" cy="2743200"/>
          </a:xfrm>
          <a:prstGeom prst="rect">
            <a:avLst/>
          </a:prstGeom>
        </p:spPr>
      </p:pic>
    </p:spTree>
    <p:extLst>
      <p:ext uri="{BB962C8B-B14F-4D97-AF65-F5344CB8AC3E}">
        <p14:creationId xmlns:p14="http://schemas.microsoft.com/office/powerpoint/2010/main" val="175471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 name="Straight Connector 9">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Szövegdoboz 1">
            <a:extLst>
              <a:ext uri="{FF2B5EF4-FFF2-40B4-BE49-F238E27FC236}">
                <a16:creationId xmlns:a16="http://schemas.microsoft.com/office/drawing/2014/main" id="{CA7667B9-5D28-46C2-93FB-81576247DC04}"/>
              </a:ext>
            </a:extLst>
          </p:cNvPr>
          <p:cNvSpPr txBox="1"/>
          <p:nvPr/>
        </p:nvSpPr>
        <p:spPr>
          <a:xfrm>
            <a:off x="5231958" y="821556"/>
            <a:ext cx="5923721" cy="5646208"/>
          </a:xfrm>
          <a:prstGeom prst="rect">
            <a:avLst/>
          </a:prstGeom>
        </p:spPr>
        <p:txBody>
          <a:bodyPr rot="0" spcFirstLastPara="0" vertOverflow="overflow" horzOverflow="overflow" vert="horz" lIns="0" tIns="45720" rIns="0" bIns="45720" numCol="1" spcCol="0" rtlCol="0" fromWordArt="0" anchor="ctr" anchorCtr="0" forceAA="0" compatLnSpc="1">
            <a:prstTxWarp prst="textNoShape">
              <a:avLst/>
            </a:prstTxWarp>
            <a:normAutofit/>
          </a:bodyPr>
          <a:lstStyle/>
          <a:p>
            <a:pPr>
              <a:spcAft>
                <a:spcPts val="600"/>
              </a:spcAft>
              <a:buFont typeface="Calibri" panose="020F0502020204030204" pitchFamily="34" charset="0"/>
            </a:pPr>
            <a:r>
              <a:rPr lang="en-US" sz="2400" dirty="0">
                <a:solidFill>
                  <a:schemeClr val="tx1">
                    <a:lumMod val="75000"/>
                    <a:lumOff val="25000"/>
                  </a:schemeClr>
                </a:solidFill>
                <a:latin typeface="Constantia"/>
              </a:rPr>
              <a:t>Maybe less known than other names on this list, the British luxury fashion house Burberry, founded back in 1856 by Thomas Burberry in Basingstoke, England, started by creating outdoor attire before recently moving into the high fashion market.</a:t>
            </a:r>
          </a:p>
          <a:p>
            <a:pPr>
              <a:spcAft>
                <a:spcPts val="600"/>
              </a:spcAft>
              <a:buFont typeface="Calibri" panose="020F0502020204030204" pitchFamily="34" charset="0"/>
            </a:pPr>
            <a:r>
              <a:rPr lang="en-US" sz="2400" dirty="0">
                <a:solidFill>
                  <a:schemeClr val="tx1">
                    <a:lumMod val="75000"/>
                    <a:lumOff val="25000"/>
                  </a:schemeClr>
                </a:solidFill>
                <a:latin typeface="Constantia"/>
              </a:rPr>
              <a:t>Burberry is most known for the creation of the exclusive Gabardine, their own completely breathable and waterproof fabric. Other than that, they retail unique fashion accessories, pattern-based scarves and the iconic trench coats for which they are most famous. The brand is worth $4.7 billion as of this year.</a:t>
            </a:r>
          </a:p>
        </p:txBody>
      </p:sp>
      <p:sp>
        <p:nvSpPr>
          <p:cNvPr id="16" name="Rectangle 15">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zövegdoboz 2">
            <a:extLst>
              <a:ext uri="{FF2B5EF4-FFF2-40B4-BE49-F238E27FC236}">
                <a16:creationId xmlns:a16="http://schemas.microsoft.com/office/drawing/2014/main" id="{4DD6452D-F46F-43E9-AFC5-8F5CE4C50AB0}"/>
              </a:ext>
            </a:extLst>
          </p:cNvPr>
          <p:cNvSpPr txBox="1"/>
          <p:nvPr/>
        </p:nvSpPr>
        <p:spPr>
          <a:xfrm>
            <a:off x="5126965" y="209910"/>
            <a:ext cx="5216105"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800" dirty="0">
                <a:solidFill>
                  <a:srgbClr val="111111"/>
                </a:solidFill>
                <a:latin typeface="Constantia"/>
              </a:rPr>
              <a:t>7. Burberry – $4.7 billion</a:t>
            </a:r>
          </a:p>
          <a:p>
            <a:pPr>
              <a:spcAft>
                <a:spcPts val="600"/>
              </a:spcAft>
            </a:pPr>
            <a:endParaRPr lang="en-US"/>
          </a:p>
          <a:p>
            <a:pPr>
              <a:spcAft>
                <a:spcPts val="600"/>
              </a:spcAft>
            </a:pPr>
            <a:endParaRPr lang="en-US">
              <a:solidFill>
                <a:srgbClr val="666666"/>
              </a:solidFill>
              <a:latin typeface="Roboto"/>
            </a:endParaRPr>
          </a:p>
        </p:txBody>
      </p:sp>
      <p:pic>
        <p:nvPicPr>
          <p:cNvPr id="4" name="Kép 4" descr="A képen szöveg, könyv látható&#10;&#10;A leírás teljesen megbízható">
            <a:extLst>
              <a:ext uri="{FF2B5EF4-FFF2-40B4-BE49-F238E27FC236}">
                <a16:creationId xmlns:a16="http://schemas.microsoft.com/office/drawing/2014/main" id="{34CEB5D6-B2C3-46AA-ABB8-F10264C8EADA}"/>
              </a:ext>
            </a:extLst>
          </p:cNvPr>
          <p:cNvPicPr>
            <a:picLocks noChangeAspect="1"/>
          </p:cNvPicPr>
          <p:nvPr/>
        </p:nvPicPr>
        <p:blipFill>
          <a:blip r:embed="rId2"/>
          <a:stretch>
            <a:fillRect/>
          </a:stretch>
        </p:blipFill>
        <p:spPr>
          <a:xfrm>
            <a:off x="626853" y="1827362"/>
            <a:ext cx="3390181" cy="3332671"/>
          </a:xfrm>
          <a:prstGeom prst="rect">
            <a:avLst/>
          </a:prstGeom>
        </p:spPr>
      </p:pic>
    </p:spTree>
    <p:extLst>
      <p:ext uri="{BB962C8B-B14F-4D97-AF65-F5344CB8AC3E}">
        <p14:creationId xmlns:p14="http://schemas.microsoft.com/office/powerpoint/2010/main" val="3527577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 name="Straight Connector 9">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zövegdoboz 2">
            <a:extLst>
              <a:ext uri="{FF2B5EF4-FFF2-40B4-BE49-F238E27FC236}">
                <a16:creationId xmlns:a16="http://schemas.microsoft.com/office/drawing/2014/main" id="{47FC809D-DB14-4EEC-9846-0EEF378C825B}"/>
              </a:ext>
            </a:extLst>
          </p:cNvPr>
          <p:cNvSpPr txBox="1"/>
          <p:nvPr/>
        </p:nvSpPr>
        <p:spPr>
          <a:xfrm>
            <a:off x="5231958" y="864688"/>
            <a:ext cx="5923721" cy="5646208"/>
          </a:xfrm>
          <a:prstGeom prst="rect">
            <a:avLst/>
          </a:prstGeom>
        </p:spPr>
        <p:txBody>
          <a:bodyPr rot="0" spcFirstLastPara="0" vertOverflow="overflow" horzOverflow="overflow" vert="horz" lIns="0" tIns="45720" rIns="0" bIns="45720" numCol="1" spcCol="0" rtlCol="0" fromWordArt="0" anchor="ctr" anchorCtr="0" forceAA="0" compatLnSpc="1">
            <a:prstTxWarp prst="textNoShape">
              <a:avLst/>
            </a:prstTxWarp>
            <a:normAutofit/>
          </a:bodyPr>
          <a:lstStyle/>
          <a:p>
            <a:pPr>
              <a:spcAft>
                <a:spcPts val="600"/>
              </a:spcAft>
              <a:buFont typeface="Calibri" panose="020F0502020204030204" pitchFamily="34" charset="0"/>
            </a:pPr>
            <a:r>
              <a:rPr lang="en-US" sz="2400" dirty="0">
                <a:solidFill>
                  <a:schemeClr val="tx1">
                    <a:lumMod val="75000"/>
                    <a:lumOff val="25000"/>
                  </a:schemeClr>
                </a:solidFill>
                <a:latin typeface="Constantia"/>
              </a:rPr>
              <a:t>Known world-wide for their iconic luxury watches and jewelry, Cartier is a French luxury goods conglomerate founded back in 1847 in Paris by Louis-François Cartier. With its headquarters in the French capital and over 200 stores in 125 countries, Cartier has reached world fame, situating itself among the most prestigious jewelry manufacturers in the world.</a:t>
            </a:r>
          </a:p>
          <a:p>
            <a:pPr>
              <a:spcAft>
                <a:spcPts val="600"/>
              </a:spcAft>
              <a:buFont typeface="Calibri" panose="020F0502020204030204" pitchFamily="34" charset="0"/>
            </a:pPr>
            <a:r>
              <a:rPr lang="en-US" sz="2400" dirty="0">
                <a:solidFill>
                  <a:schemeClr val="tx1">
                    <a:lumMod val="75000"/>
                    <a:lumOff val="25000"/>
                  </a:schemeClr>
                </a:solidFill>
                <a:latin typeface="Constantia"/>
              </a:rPr>
              <a:t>Last year, it was ranked by Forbes as the 59th most valuable brand in the world and this year, its total value has reached an impressive $6 billion.</a:t>
            </a:r>
          </a:p>
        </p:txBody>
      </p:sp>
      <p:sp>
        <p:nvSpPr>
          <p:cNvPr id="16" name="Rectangle 15">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Szövegdoboz 1">
            <a:extLst>
              <a:ext uri="{FF2B5EF4-FFF2-40B4-BE49-F238E27FC236}">
                <a16:creationId xmlns:a16="http://schemas.microsoft.com/office/drawing/2014/main" id="{602F75D0-5EBC-46B6-86CD-622C8BE741B5}"/>
              </a:ext>
            </a:extLst>
          </p:cNvPr>
          <p:cNvSpPr txBox="1"/>
          <p:nvPr/>
        </p:nvSpPr>
        <p:spPr>
          <a:xfrm>
            <a:off x="5227608" y="598099"/>
            <a:ext cx="4597879"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800" dirty="0">
                <a:solidFill>
                  <a:srgbClr val="111111"/>
                </a:solidFill>
                <a:latin typeface="Constantia"/>
              </a:rPr>
              <a:t>6. Cartier – $6 billion</a:t>
            </a:r>
          </a:p>
          <a:p>
            <a:pPr>
              <a:spcAft>
                <a:spcPts val="600"/>
              </a:spcAft>
            </a:pPr>
            <a:endParaRPr lang="en-US" dirty="0">
              <a:latin typeface="Constantia"/>
            </a:endParaRPr>
          </a:p>
          <a:p>
            <a:pPr>
              <a:spcAft>
                <a:spcPts val="600"/>
              </a:spcAft>
            </a:pPr>
            <a:endParaRPr lang="en-US">
              <a:solidFill>
                <a:srgbClr val="666666"/>
              </a:solidFill>
              <a:latin typeface="Roboto"/>
            </a:endParaRPr>
          </a:p>
        </p:txBody>
      </p:sp>
      <p:pic>
        <p:nvPicPr>
          <p:cNvPr id="4" name="Kép 4" descr="A képen graffiti látható&#10;&#10;A leírás teljesen megbízható">
            <a:extLst>
              <a:ext uri="{FF2B5EF4-FFF2-40B4-BE49-F238E27FC236}">
                <a16:creationId xmlns:a16="http://schemas.microsoft.com/office/drawing/2014/main" id="{B541ABB7-7699-418D-AA2C-79AF15E19445}"/>
              </a:ext>
            </a:extLst>
          </p:cNvPr>
          <p:cNvPicPr>
            <a:picLocks noChangeAspect="1"/>
          </p:cNvPicPr>
          <p:nvPr/>
        </p:nvPicPr>
        <p:blipFill>
          <a:blip r:embed="rId2"/>
          <a:stretch>
            <a:fillRect/>
          </a:stretch>
        </p:blipFill>
        <p:spPr>
          <a:xfrm>
            <a:off x="468702" y="1824589"/>
            <a:ext cx="3562709" cy="3338220"/>
          </a:xfrm>
          <a:prstGeom prst="rect">
            <a:avLst/>
          </a:prstGeom>
        </p:spPr>
      </p:pic>
    </p:spTree>
    <p:extLst>
      <p:ext uri="{BB962C8B-B14F-4D97-AF65-F5344CB8AC3E}">
        <p14:creationId xmlns:p14="http://schemas.microsoft.com/office/powerpoint/2010/main" val="2754429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 name="Straight Connector 9">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Szövegdoboz 1">
            <a:extLst>
              <a:ext uri="{FF2B5EF4-FFF2-40B4-BE49-F238E27FC236}">
                <a16:creationId xmlns:a16="http://schemas.microsoft.com/office/drawing/2014/main" id="{19CF7290-F7A9-424A-8CCE-87B45902F98C}"/>
              </a:ext>
            </a:extLst>
          </p:cNvPr>
          <p:cNvSpPr txBox="1"/>
          <p:nvPr/>
        </p:nvSpPr>
        <p:spPr>
          <a:xfrm>
            <a:off x="5231958" y="864688"/>
            <a:ext cx="5923721" cy="5646208"/>
          </a:xfrm>
          <a:prstGeom prst="rect">
            <a:avLst/>
          </a:prstGeom>
        </p:spPr>
        <p:txBody>
          <a:bodyPr rot="0" spcFirstLastPara="0" vertOverflow="overflow" horzOverflow="overflow" vert="horz" lIns="0" tIns="45720" rIns="0" bIns="45720" numCol="1" spcCol="0" rtlCol="0" fromWordArt="0" anchor="ctr" anchorCtr="0" forceAA="0" compatLnSpc="1">
            <a:prstTxWarp prst="textNoShape">
              <a:avLst/>
            </a:prstTxWarp>
            <a:normAutofit fontScale="92500" lnSpcReduction="10000"/>
          </a:bodyPr>
          <a:lstStyle/>
          <a:p>
            <a:pPr>
              <a:spcAft>
                <a:spcPts val="600"/>
              </a:spcAft>
              <a:buFont typeface="Calibri" panose="020F0502020204030204" pitchFamily="34" charset="0"/>
            </a:pPr>
            <a:r>
              <a:rPr lang="en-US" sz="2400" dirty="0">
                <a:solidFill>
                  <a:schemeClr val="tx1">
                    <a:lumMod val="75000"/>
                    <a:lumOff val="25000"/>
                  </a:schemeClr>
                </a:solidFill>
                <a:latin typeface="Constantia"/>
              </a:rPr>
              <a:t>Rolex, the ubiquitous Swiss luxury watch manufacturer is among the most valuable brands in the world, and number five in the high-end luxury market, worth no less than $8.4 billion today.</a:t>
            </a:r>
          </a:p>
          <a:p>
            <a:pPr>
              <a:spcAft>
                <a:spcPts val="600"/>
              </a:spcAft>
              <a:buFont typeface="Calibri" panose="020F0502020204030204" pitchFamily="34" charset="0"/>
            </a:pPr>
            <a:r>
              <a:rPr lang="en-US" sz="2400" dirty="0">
                <a:solidFill>
                  <a:schemeClr val="tx1">
                    <a:lumMod val="75000"/>
                    <a:lumOff val="25000"/>
                  </a:schemeClr>
                </a:solidFill>
                <a:latin typeface="Constantia"/>
              </a:rPr>
              <a:t>With its iconic timepieces, like the Paul Newman’s Rolex Daytona which holds the record as the most expensive wristwatch ever created, it’s no wonder that Rolex is on the tongues of almost anyone when it comes to luxury watches.</a:t>
            </a:r>
          </a:p>
          <a:p>
            <a:pPr>
              <a:spcAft>
                <a:spcPts val="600"/>
              </a:spcAft>
              <a:buFont typeface="Calibri" panose="020F0502020204030204" pitchFamily="34" charset="0"/>
            </a:pPr>
            <a:r>
              <a:rPr lang="en-US" sz="2400" dirty="0">
                <a:solidFill>
                  <a:schemeClr val="tx1">
                    <a:lumMod val="75000"/>
                    <a:lumOff val="25000"/>
                  </a:schemeClr>
                </a:solidFill>
                <a:latin typeface="Constantia"/>
              </a:rPr>
              <a:t>The company was founded in London in 1905 by Hans </a:t>
            </a:r>
            <a:r>
              <a:rPr lang="en-US" sz="2400" dirty="0" err="1">
                <a:solidFill>
                  <a:schemeClr val="tx1">
                    <a:lumMod val="75000"/>
                    <a:lumOff val="25000"/>
                  </a:schemeClr>
                </a:solidFill>
                <a:latin typeface="Constantia"/>
              </a:rPr>
              <a:t>Wilsdorf</a:t>
            </a:r>
            <a:r>
              <a:rPr lang="en-US" sz="2400" dirty="0">
                <a:solidFill>
                  <a:schemeClr val="tx1">
                    <a:lumMod val="75000"/>
                    <a:lumOff val="25000"/>
                  </a:schemeClr>
                </a:solidFill>
                <a:latin typeface="Constantia"/>
              </a:rPr>
              <a:t> and Alfred Davis, and was originally named </a:t>
            </a:r>
            <a:r>
              <a:rPr lang="en-US" sz="2400" dirty="0" err="1">
                <a:solidFill>
                  <a:schemeClr val="tx1">
                    <a:lumMod val="75000"/>
                    <a:lumOff val="25000"/>
                  </a:schemeClr>
                </a:solidFill>
                <a:latin typeface="Constantia"/>
              </a:rPr>
              <a:t>Wilsdorf</a:t>
            </a:r>
            <a:r>
              <a:rPr lang="en-US" sz="2400" dirty="0">
                <a:solidFill>
                  <a:schemeClr val="tx1">
                    <a:lumMod val="75000"/>
                    <a:lumOff val="25000"/>
                  </a:schemeClr>
                </a:solidFill>
                <a:latin typeface="Constantia"/>
              </a:rPr>
              <a:t> and Davis. Ten years later, it became Rolex Watch Co. Ltd. and after the First World War, it moved to Geneva, Switzerland, where it’s headquarters remained until present day</a:t>
            </a:r>
            <a:r>
              <a:rPr lang="en-US" sz="2200" dirty="0">
                <a:solidFill>
                  <a:schemeClr val="tx1">
                    <a:lumMod val="75000"/>
                    <a:lumOff val="25000"/>
                  </a:schemeClr>
                </a:solidFill>
              </a:rPr>
              <a:t>.</a:t>
            </a:r>
          </a:p>
          <a:p>
            <a:pPr>
              <a:spcAft>
                <a:spcPts val="600"/>
              </a:spcAft>
              <a:buFont typeface="Calibri" panose="020F0502020204030204" pitchFamily="34" charset="0"/>
            </a:pPr>
            <a:endParaRPr lang="en-US" sz="2200">
              <a:solidFill>
                <a:schemeClr val="tx1">
                  <a:lumMod val="75000"/>
                  <a:lumOff val="25000"/>
                </a:schemeClr>
              </a:solidFill>
            </a:endParaRPr>
          </a:p>
        </p:txBody>
      </p:sp>
      <p:sp>
        <p:nvSpPr>
          <p:cNvPr id="16" name="Rectangle 15">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zövegdoboz 2">
            <a:extLst>
              <a:ext uri="{FF2B5EF4-FFF2-40B4-BE49-F238E27FC236}">
                <a16:creationId xmlns:a16="http://schemas.microsoft.com/office/drawing/2014/main" id="{9DB6792C-07DD-4C5B-880B-F171BA7C546F}"/>
              </a:ext>
            </a:extLst>
          </p:cNvPr>
          <p:cNvSpPr txBox="1"/>
          <p:nvPr/>
        </p:nvSpPr>
        <p:spPr>
          <a:xfrm>
            <a:off x="5112589" y="195532"/>
            <a:ext cx="458350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800" dirty="0">
                <a:solidFill>
                  <a:srgbClr val="111111"/>
                </a:solidFill>
                <a:latin typeface="Constantia"/>
              </a:rPr>
              <a:t>5. Rolex – $8.4 billion</a:t>
            </a:r>
          </a:p>
        </p:txBody>
      </p:sp>
      <p:pic>
        <p:nvPicPr>
          <p:cNvPr id="4" name="Kép 4" descr="A képen étel, játék, tányér látható&#10;&#10;A leírás teljesen megbízható">
            <a:extLst>
              <a:ext uri="{FF2B5EF4-FFF2-40B4-BE49-F238E27FC236}">
                <a16:creationId xmlns:a16="http://schemas.microsoft.com/office/drawing/2014/main" id="{FCFEFE4B-2FFE-4BA4-BE53-1383266978A3}"/>
              </a:ext>
            </a:extLst>
          </p:cNvPr>
          <p:cNvPicPr>
            <a:picLocks noChangeAspect="1"/>
          </p:cNvPicPr>
          <p:nvPr/>
        </p:nvPicPr>
        <p:blipFill>
          <a:blip r:embed="rId2"/>
          <a:stretch>
            <a:fillRect/>
          </a:stretch>
        </p:blipFill>
        <p:spPr>
          <a:xfrm>
            <a:off x="310552" y="1637309"/>
            <a:ext cx="4037161" cy="3583381"/>
          </a:xfrm>
          <a:prstGeom prst="rect">
            <a:avLst/>
          </a:prstGeom>
        </p:spPr>
      </p:pic>
    </p:spTree>
    <p:extLst>
      <p:ext uri="{BB962C8B-B14F-4D97-AF65-F5344CB8AC3E}">
        <p14:creationId xmlns:p14="http://schemas.microsoft.com/office/powerpoint/2010/main" val="505684613"/>
      </p:ext>
    </p:extLst>
  </p:cSld>
  <p:clrMapOvr>
    <a:masterClrMapping/>
  </p:clrMapOvr>
</p:sld>
</file>

<file path=ppt/theme/theme1.xml><?xml version="1.0" encoding="utf-8"?>
<a:theme xmlns:a="http://schemas.openxmlformats.org/drawingml/2006/main" name="RetrospectVTI">
  <a:themeElements>
    <a:clrScheme name="AnalogousFromRegularSeedLeftStep">
      <a:dk1>
        <a:srgbClr val="000000"/>
      </a:dk1>
      <a:lt1>
        <a:srgbClr val="FFFFFF"/>
      </a:lt1>
      <a:dk2>
        <a:srgbClr val="412430"/>
      </a:dk2>
      <a:lt2>
        <a:srgbClr val="E2E5E8"/>
      </a:lt2>
      <a:accent1>
        <a:srgbClr val="C4914C"/>
      </a:accent1>
      <a:accent2>
        <a:srgbClr val="B24D3A"/>
      </a:accent2>
      <a:accent3>
        <a:srgbClr val="C44C6B"/>
      </a:accent3>
      <a:accent4>
        <a:srgbClr val="B23A8B"/>
      </a:accent4>
      <a:accent5>
        <a:srgbClr val="B94CC4"/>
      </a:accent5>
      <a:accent6>
        <a:srgbClr val="763CB2"/>
      </a:accent6>
      <a:hlink>
        <a:srgbClr val="4378C0"/>
      </a:hlink>
      <a:folHlink>
        <a:srgbClr val="7F7F7F"/>
      </a:folHlink>
    </a:clrScheme>
    <a:fontScheme name="Retrospect">
      <a:majorFont>
        <a:latin typeface="Tw Cen M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docProps/app.xml><?xml version="1.0" encoding="utf-8"?>
<Properties xmlns="http://schemas.openxmlformats.org/officeDocument/2006/extended-properties" xmlns:vt="http://schemas.openxmlformats.org/officeDocument/2006/docPropsVTypes">
  <TotalTime>0</TotalTime>
  <Words>2503</Words>
  <Application>Microsoft Office PowerPoint</Application>
  <PresentationFormat>Szélesvásznú</PresentationFormat>
  <Paragraphs>90</Paragraphs>
  <Slides>33</Slides>
  <Notes>0</Notes>
  <HiddenSlides>0</HiddenSlides>
  <MMClips>0</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33</vt:i4>
      </vt:variant>
    </vt:vector>
  </HeadingPairs>
  <TitlesOfParts>
    <vt:vector size="40" baseType="lpstr">
      <vt:lpstr>Calibri</vt:lpstr>
      <vt:lpstr>Constantia</vt:lpstr>
      <vt:lpstr>Roboto</vt:lpstr>
      <vt:lpstr>Tw Cen MT</vt:lpstr>
      <vt:lpstr>Verdana</vt:lpstr>
      <vt:lpstr>Whitney</vt:lpstr>
      <vt:lpstr>RetrospectVTI</vt:lpstr>
      <vt:lpstr>Money and Fashion</vt:lpstr>
      <vt:lpstr>The starting of designer brands</vt:lpstr>
      <vt:lpstr>Ten of the most valuable fashion houses </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
  <cp:lastModifiedBy/>
  <cp:revision>1234</cp:revision>
  <dcterms:created xsi:type="dcterms:W3CDTF">2020-04-15T16:11:24Z</dcterms:created>
  <dcterms:modified xsi:type="dcterms:W3CDTF">2020-05-23T11:50:46Z</dcterms:modified>
</cp:coreProperties>
</file>